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bin" ContentType="application/vnd.openxmlformats-officedocument.oleObject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5"/>
  </p:notesMasterIdLst>
  <p:handoutMasterIdLst>
    <p:handoutMasterId r:id="rId16"/>
  </p:handoutMasterIdLst>
  <p:sldIdLst>
    <p:sldId id="435" r:id="rId2"/>
    <p:sldId id="442" r:id="rId3"/>
    <p:sldId id="441" r:id="rId4"/>
    <p:sldId id="443" r:id="rId5"/>
    <p:sldId id="444" r:id="rId6"/>
    <p:sldId id="452" r:id="rId7"/>
    <p:sldId id="445" r:id="rId8"/>
    <p:sldId id="446" r:id="rId9"/>
    <p:sldId id="448" r:id="rId10"/>
    <p:sldId id="451" r:id="rId11"/>
    <p:sldId id="449" r:id="rId12"/>
    <p:sldId id="450" r:id="rId13"/>
    <p:sldId id="419" r:id="rId14"/>
  </p:sldIdLst>
  <p:sldSz cx="12192000" cy="6858000"/>
  <p:notesSz cx="6858000" cy="9144000"/>
  <p:custDataLst>
    <p:tags r:id="rId17"/>
  </p:custData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AB7FF"/>
    <a:srgbClr val="FFFFCC"/>
    <a:srgbClr val="CC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ittlere Formatvorlage 2 - Akz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9216" autoAdjust="0"/>
    <p:restoredTop sz="85160" autoAdjust="0"/>
  </p:normalViewPr>
  <p:slideViewPr>
    <p:cSldViewPr snapToGrid="0">
      <p:cViewPr>
        <p:scale>
          <a:sx n="70" d="100"/>
          <a:sy n="70" d="100"/>
        </p:scale>
        <p:origin x="432" y="5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handoutMaster" Target="handoutMasters/handoutMaster1.xml"/><Relationship Id="rId17" Type="http://schemas.openxmlformats.org/officeDocument/2006/relationships/tags" Target="tags/tag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7BA2DA-643A-463C-866E-F35E694B91DA}" type="datetimeFigureOut">
              <a:rPr lang="de-DE" smtClean="0"/>
              <a:t>07.11.16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CADDB0-2A0F-4F20-9C2F-50EEC6A37EBD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0936189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CDB449-486F-456A-B109-598711D3768F}" type="datetimeFigureOut">
              <a:rPr lang="de-DE" smtClean="0"/>
              <a:t>07.11.16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64E32A-773C-4929-8D99-18F8AD191AE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9099986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64E32A-773C-4929-8D99-18F8AD191AE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83207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64E32A-773C-4929-8D99-18F8AD191AE6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57792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4" Type="http://schemas.openxmlformats.org/officeDocument/2006/relationships/oleObject" Target="../embeddings/oleObject2.bin"/><Relationship Id="rId5" Type="http://schemas.openxmlformats.org/officeDocument/2006/relationships/image" Target="../media/image3.emf"/><Relationship Id="rId1" Type="http://schemas.openxmlformats.org/officeDocument/2006/relationships/vmlDrawing" Target="../drawings/vmlDrawing2.vml"/><Relationship Id="rId2" Type="http://schemas.openxmlformats.org/officeDocument/2006/relationships/tags" Target="../tags/tag3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4" Type="http://schemas.openxmlformats.org/officeDocument/2006/relationships/oleObject" Target="../embeddings/oleObject3.bin"/><Relationship Id="rId5" Type="http://schemas.openxmlformats.org/officeDocument/2006/relationships/image" Target="../media/image3.emf"/><Relationship Id="rId1" Type="http://schemas.openxmlformats.org/officeDocument/2006/relationships/vmlDrawing" Target="../drawings/vmlDrawing3.vml"/><Relationship Id="rId2" Type="http://schemas.openxmlformats.org/officeDocument/2006/relationships/tags" Target="../tags/tag4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4" Type="http://schemas.openxmlformats.org/officeDocument/2006/relationships/oleObject" Target="../embeddings/oleObject4.bin"/><Relationship Id="rId5" Type="http://schemas.openxmlformats.org/officeDocument/2006/relationships/image" Target="../media/image3.emf"/><Relationship Id="rId1" Type="http://schemas.openxmlformats.org/officeDocument/2006/relationships/vmlDrawing" Target="../drawings/vmlDrawing4.vml"/><Relationship Id="rId2" Type="http://schemas.openxmlformats.org/officeDocument/2006/relationships/tags" Target="../tags/tag5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4" Type="http://schemas.openxmlformats.org/officeDocument/2006/relationships/oleObject" Target="../embeddings/oleObject5.bin"/><Relationship Id="rId5" Type="http://schemas.openxmlformats.org/officeDocument/2006/relationships/image" Target="../media/image3.emf"/><Relationship Id="rId1" Type="http://schemas.openxmlformats.org/officeDocument/2006/relationships/vmlDrawing" Target="../drawings/vmlDrawing5.vml"/><Relationship Id="rId2" Type="http://schemas.openxmlformats.org/officeDocument/2006/relationships/tags" Target="../tags/tag6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4" Type="http://schemas.openxmlformats.org/officeDocument/2006/relationships/oleObject" Target="../embeddings/oleObject6.bin"/><Relationship Id="rId5" Type="http://schemas.openxmlformats.org/officeDocument/2006/relationships/image" Target="../media/image3.emf"/><Relationship Id="rId1" Type="http://schemas.openxmlformats.org/officeDocument/2006/relationships/vmlDrawing" Target="../drawings/vmlDrawing6.vml"/><Relationship Id="rId2" Type="http://schemas.openxmlformats.org/officeDocument/2006/relationships/tags" Target="../tags/tag7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4" Type="http://schemas.openxmlformats.org/officeDocument/2006/relationships/oleObject" Target="../embeddings/oleObject7.bin"/><Relationship Id="rId5" Type="http://schemas.openxmlformats.org/officeDocument/2006/relationships/image" Target="../media/image3.emf"/><Relationship Id="rId1" Type="http://schemas.openxmlformats.org/officeDocument/2006/relationships/vmlDrawing" Target="../drawings/vmlDrawing7.vml"/><Relationship Id="rId2" Type="http://schemas.openxmlformats.org/officeDocument/2006/relationships/tags" Target="../tags/tag8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4" Type="http://schemas.openxmlformats.org/officeDocument/2006/relationships/oleObject" Target="../embeddings/oleObject8.bin"/><Relationship Id="rId5" Type="http://schemas.openxmlformats.org/officeDocument/2006/relationships/image" Target="../media/image3.emf"/><Relationship Id="rId1" Type="http://schemas.openxmlformats.org/officeDocument/2006/relationships/vmlDrawing" Target="../drawings/vmlDrawing8.vml"/><Relationship Id="rId2" Type="http://schemas.openxmlformats.org/officeDocument/2006/relationships/tags" Target="../tags/tag9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4" Type="http://schemas.openxmlformats.org/officeDocument/2006/relationships/oleObject" Target="../embeddings/oleObject9.bin"/><Relationship Id="rId5" Type="http://schemas.openxmlformats.org/officeDocument/2006/relationships/image" Target="../media/image3.emf"/><Relationship Id="rId1" Type="http://schemas.openxmlformats.org/officeDocument/2006/relationships/vmlDrawing" Target="../drawings/vmlDrawing9.vml"/><Relationship Id="rId2" Type="http://schemas.openxmlformats.org/officeDocument/2006/relationships/tags" Target="../tags/tag10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1117599" y="2298170"/>
            <a:ext cx="8026767" cy="520700"/>
          </a:xfrm>
          <a:prstGeom prst="rect">
            <a:avLst/>
          </a:prstGeom>
        </p:spPr>
        <p:txBody>
          <a:bodyPr vert="horz" lIns="0" tIns="0" rIns="91440" bIns="0" rtlCol="0" anchor="b" anchorCtr="0">
            <a:noAutofit/>
          </a:bodyPr>
          <a:lstStyle>
            <a:lvl1pPr>
              <a:lnSpc>
                <a:spcPct val="100000"/>
              </a:lnSpc>
              <a:defRPr sz="32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Arial"/>
              </a:defRPr>
            </a:lvl1pPr>
          </a:lstStyle>
          <a:p>
            <a:r>
              <a:rPr lang="en-US" dirty="0" smtClean="0"/>
              <a:t>Das </a:t>
            </a:r>
            <a:r>
              <a:rPr lang="en-US" dirty="0" err="1" smtClean="0"/>
              <a:t>ist</a:t>
            </a:r>
            <a:r>
              <a:rPr lang="en-US" dirty="0" smtClean="0"/>
              <a:t> </a:t>
            </a:r>
            <a:r>
              <a:rPr lang="en-US" dirty="0" err="1" smtClean="0"/>
              <a:t>der</a:t>
            </a:r>
            <a:r>
              <a:rPr lang="en-US" dirty="0" smtClean="0"/>
              <a:t> </a:t>
            </a:r>
            <a:r>
              <a:rPr lang="en-US" dirty="0" err="1" smtClean="0"/>
              <a:t>Haupttitel</a:t>
            </a:r>
            <a:endParaRPr lang="de-DE" dirty="0"/>
          </a:p>
        </p:txBody>
      </p:sp>
      <p:sp>
        <p:nvSpPr>
          <p:cNvPr id="16" name="Rectangle 15"/>
          <p:cNvSpPr/>
          <p:nvPr/>
        </p:nvSpPr>
        <p:spPr>
          <a:xfrm>
            <a:off x="0" y="2857501"/>
            <a:ext cx="12192000" cy="40004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>
              <a:latin typeface="Arial Narrow" panose="020B0606020202030204" pitchFamily="34" charset="0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117599" y="2936880"/>
            <a:ext cx="8026765" cy="2184400"/>
          </a:xfrm>
          <a:prstGeom prst="rect">
            <a:avLst/>
          </a:prstGeom>
        </p:spPr>
        <p:txBody>
          <a:bodyPr vert="horz" lIns="0" tIns="0" rIns="91440" bIns="0" rtlCol="0" anchor="t" anchorCtr="0">
            <a:noAutofit/>
          </a:bodyPr>
          <a:lstStyle>
            <a:lvl1pPr>
              <a:defRPr lang="de-DE" sz="3200" b="0" baseline="0" dirty="0" smtClean="0">
                <a:solidFill>
                  <a:schemeClr val="bg1"/>
                </a:solidFill>
                <a:latin typeface="+mn-lt"/>
                <a:ea typeface="+mj-ea"/>
              </a:defRPr>
            </a:lvl1pPr>
          </a:lstStyle>
          <a:p>
            <a:pPr lvl="0">
              <a:spcBef>
                <a:spcPct val="0"/>
              </a:spcBef>
              <a:buNone/>
            </a:pPr>
            <a:r>
              <a:rPr lang="de-DE" dirty="0" smtClean="0"/>
              <a:t>Das ist der 2-zeilige Subtitel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1117600" y="5808710"/>
            <a:ext cx="7213600" cy="1016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FontTx/>
              <a:buNone/>
              <a:defRPr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de-DE" dirty="0" smtClean="0"/>
              <a:t>Ort, Datum,</a:t>
            </a:r>
          </a:p>
          <a:p>
            <a:pPr lvl="0"/>
            <a:r>
              <a:rPr lang="de-DE" dirty="0" smtClean="0"/>
              <a:t>Autor</a:t>
            </a:r>
          </a:p>
          <a:p>
            <a:pPr lvl="0"/>
            <a:r>
              <a:rPr lang="de-DE" dirty="0" smtClean="0"/>
              <a:t>Status</a:t>
            </a:r>
          </a:p>
          <a:p>
            <a:pPr lvl="0"/>
            <a:endParaRPr lang="de-DE" dirty="0" smtClean="0"/>
          </a:p>
        </p:txBody>
      </p:sp>
      <p:pic>
        <p:nvPicPr>
          <p:cNvPr id="7" name="Picture 8" descr="LOGO_maste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2788" y="0"/>
            <a:ext cx="2285726" cy="841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641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smtClean="0"/>
              <a:t>Formatvorlage des Untertitelmasters durch Klicken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FE8F5-41A3-4301-A47F-31831316DC49}" type="datetime4">
              <a:rPr lang="de-DE" smtClean="0"/>
              <a:t>7. November 2016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Hochschule München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282FB-536A-4491-BC5C-9B3AAEEA56E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265548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47F9C7B1-2EC2-4381-AE6A-D48C16AF6BB3}" type="datetime4">
              <a:rPr lang="de-DE" smtClean="0"/>
              <a:t>7.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53184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5EDDF41F-C0CD-4D6D-B1B8-371D59A6A595}" type="datetime4">
              <a:rPr lang="de-DE" smtClean="0"/>
              <a:t>7.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99993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6BF642D4-A5D5-48EB-8816-07EBA5FFB1EE}" type="datetime4">
              <a:rPr lang="de-DE" smtClean="0"/>
              <a:t>7.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47786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B11C4843-1809-40E5-8578-E03375F47FBB}" type="datetime4">
              <a:rPr lang="de-DE" smtClean="0"/>
              <a:t>7.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646205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883A4E86-E105-42C2-BFCD-87B6057E2C9B}" type="datetime4">
              <a:rPr lang="de-DE" smtClean="0"/>
              <a:t>7.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63248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627DAB0F-5D0B-4037-9758-854518C8BB94}" type="datetime4">
              <a:rPr lang="de-DE" smtClean="0"/>
              <a:t>7.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101820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ADB60C92-C9DA-4155-9A8C-48BE6E179608}" type="datetime4">
              <a:rPr lang="de-DE" smtClean="0"/>
              <a:t>7.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49261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8135CF49-9A73-47A7-8F65-8E7E92988D2A}" type="datetime4">
              <a:rPr lang="de-DE" smtClean="0"/>
              <a:t>7.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220661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76224FF2-59FA-4BA9-B22B-606D9A3E51CA}" type="datetime4">
              <a:rPr lang="de-DE" smtClean="0"/>
              <a:t>7.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96894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170493725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86"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Rectangle 15"/>
          <p:cNvSpPr/>
          <p:nvPr/>
        </p:nvSpPr>
        <p:spPr>
          <a:xfrm>
            <a:off x="0" y="6680529"/>
            <a:ext cx="12192000" cy="18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9468" y="344169"/>
            <a:ext cx="11168124" cy="995362"/>
          </a:xfrm>
          <a:prstGeom prst="rect">
            <a:avLst/>
          </a:prstGeom>
        </p:spPr>
        <p:txBody>
          <a:bodyPr/>
          <a:lstStyle>
            <a:lvl1pPr>
              <a:defRPr sz="28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r>
              <a:rPr lang="de-DE" dirty="0" smtClean="0"/>
              <a:t>Das ist die Standardfolie mit einer zweizeiligen Überschrift. Hier hat man einiges zu sagen.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1404600" y="6543279"/>
            <a:ext cx="711200" cy="365125"/>
          </a:xfrm>
        </p:spPr>
        <p:txBody>
          <a:bodyPr/>
          <a:lstStyle>
            <a:lvl1pPr>
              <a:defRPr sz="1000"/>
            </a:lvl1pPr>
          </a:lstStyle>
          <a:p>
            <a:fld id="{213282FB-536A-4491-BC5C-9B3AAEEA56EF}" type="slidenum">
              <a:rPr lang="de-DE" smtClean="0"/>
              <a:t>‹#›</a:t>
            </a:fld>
            <a:endParaRPr lang="de-DE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 hasCustomPrompt="1"/>
          </p:nvPr>
        </p:nvSpPr>
        <p:spPr>
          <a:xfrm>
            <a:off x="389467" y="1753201"/>
            <a:ext cx="11168125" cy="4759325"/>
          </a:xfrm>
          <a:prstGeom prst="rect">
            <a:avLst/>
          </a:prstGeom>
        </p:spPr>
        <p:txBody>
          <a:bodyPr/>
          <a:lstStyle>
            <a:lvl1pPr marL="287338" indent="-288000">
              <a:buClr>
                <a:schemeClr val="tx1">
                  <a:lumMod val="85000"/>
                  <a:lumOff val="15000"/>
                </a:schemeClr>
              </a:buClr>
              <a:buSzPct val="150000"/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540000" indent="-252000">
              <a:buClr>
                <a:schemeClr val="tx1">
                  <a:lumMod val="85000"/>
                  <a:lumOff val="15000"/>
                </a:schemeClr>
              </a:buClr>
              <a:buSzPct val="150000"/>
              <a:defRPr sz="18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marL="792000" indent="-216000">
              <a:buClr>
                <a:schemeClr val="tx1">
                  <a:lumMod val="85000"/>
                  <a:lumOff val="15000"/>
                </a:schemeClr>
              </a:buClr>
              <a:buSzPct val="150000"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 marL="1008000" indent="-180000">
              <a:buClr>
                <a:schemeClr val="tx1">
                  <a:lumMod val="85000"/>
                  <a:lumOff val="15000"/>
                </a:schemeClr>
              </a:buClr>
              <a:buSzPct val="150000"/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buClr>
                <a:schemeClr val="tx1">
                  <a:lumMod val="65000"/>
                  <a:lumOff val="35000"/>
                </a:schemeClr>
              </a:buCl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de-DE" dirty="0" smtClean="0"/>
              <a:t>Gliederungsebene 1</a:t>
            </a:r>
          </a:p>
          <a:p>
            <a:pPr lvl="1"/>
            <a:r>
              <a:rPr lang="de-DE" dirty="0" smtClean="0"/>
              <a:t>Gliederungsebene 2</a:t>
            </a:r>
          </a:p>
          <a:p>
            <a:pPr lvl="1"/>
            <a:r>
              <a:rPr lang="de-DE" dirty="0" smtClean="0"/>
              <a:t>Gliederungsebene 2</a:t>
            </a:r>
          </a:p>
          <a:p>
            <a:pPr lvl="2"/>
            <a:r>
              <a:rPr lang="de-DE" dirty="0" smtClean="0"/>
              <a:t>Gliederungsebene 3</a:t>
            </a:r>
          </a:p>
          <a:p>
            <a:pPr lvl="3"/>
            <a:r>
              <a:rPr lang="de-DE" dirty="0" smtClean="0"/>
              <a:t>Gliederungsebne 4</a:t>
            </a:r>
          </a:p>
          <a:p>
            <a:pPr lvl="3"/>
            <a:r>
              <a:rPr lang="de-DE" dirty="0" smtClean="0"/>
              <a:t>Dann ist es aber auch gut</a:t>
            </a:r>
          </a:p>
        </p:txBody>
      </p:sp>
      <p:cxnSp>
        <p:nvCxnSpPr>
          <p:cNvPr id="13" name="Straight Connector 12"/>
          <p:cNvCxnSpPr/>
          <p:nvPr/>
        </p:nvCxnSpPr>
        <p:spPr>
          <a:xfrm rot="5400000">
            <a:off x="11237342" y="6769127"/>
            <a:ext cx="180000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974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EA1FED02-8F29-43DF-99E3-E0A5929004FF}" type="datetime4">
              <a:rPr lang="de-DE" smtClean="0"/>
              <a:t>7.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37076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AB9FDA6-75A4-4AC5-A518-6C4F5DCE22DA}" type="datetime4">
              <a:rPr lang="de-DE" smtClean="0"/>
              <a:t>7.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207904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91D29804-6381-442D-8431-54AF06AA6573}" type="datetime4">
              <a:rPr lang="de-DE" smtClean="0"/>
              <a:t>7.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559701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4475A12F-773D-40F3-975C-324319C18717}" type="datetime4">
              <a:rPr lang="de-DE" smtClean="0"/>
              <a:t>7.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282462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4CA68869-28F7-4FC2-8022-69F8909D12EE}" type="datetime4">
              <a:rPr lang="de-DE" smtClean="0"/>
              <a:t>7.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62481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9D26D645-7457-46F8-A8FF-6A879952E15F}" type="datetime4">
              <a:rPr lang="de-DE" smtClean="0"/>
              <a:t>7.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42140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FC080181-388A-463F-B5F5-A0B0BA591070}" type="datetime4">
              <a:rPr lang="de-DE" smtClean="0"/>
              <a:t>7.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350557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CD65EB56-45A2-4D1A-9B6C-55DE4D0EDF5A}" type="datetime4">
              <a:rPr lang="de-DE" smtClean="0"/>
              <a:t>7.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169546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3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DAF41A4-9F3F-4224-A411-7368417F9465}" type="datetime4">
              <a:rPr lang="de-DE" smtClean="0"/>
              <a:t>7.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118033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5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6D5FE5AD-E500-4D34-9E44-6DC9EBD25FB2}" type="datetime4">
              <a:rPr lang="de-DE" smtClean="0"/>
              <a:t>7.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15291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803883117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09"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Rectangle 15"/>
          <p:cNvSpPr/>
          <p:nvPr/>
        </p:nvSpPr>
        <p:spPr>
          <a:xfrm>
            <a:off x="0" y="6680529"/>
            <a:ext cx="12192000" cy="18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9468" y="344169"/>
            <a:ext cx="11168124" cy="995362"/>
          </a:xfrm>
          <a:prstGeom prst="rect">
            <a:avLst/>
          </a:prstGeom>
        </p:spPr>
        <p:txBody>
          <a:bodyPr/>
          <a:lstStyle>
            <a:lvl1pPr>
              <a:defRPr sz="28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r>
              <a:rPr lang="de-DE" dirty="0" smtClean="0"/>
              <a:t>Das ist die Standardfolie mit einer zweizeiligen Überschrift. Hier hat man einiges zu sagen.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1404600" y="6543279"/>
            <a:ext cx="711200" cy="365125"/>
          </a:xfrm>
        </p:spPr>
        <p:txBody>
          <a:bodyPr/>
          <a:lstStyle>
            <a:lvl1pPr>
              <a:defRPr sz="1000"/>
            </a:lvl1pPr>
          </a:lstStyle>
          <a:p>
            <a:fld id="{213282FB-536A-4491-BC5C-9B3AAEEA56EF}" type="slidenum">
              <a:rPr lang="de-DE" smtClean="0"/>
              <a:t>‹#›</a:t>
            </a:fld>
            <a:endParaRPr lang="de-DE"/>
          </a:p>
        </p:txBody>
      </p:sp>
      <p:cxnSp>
        <p:nvCxnSpPr>
          <p:cNvPr id="13" name="Straight Connector 12"/>
          <p:cNvCxnSpPr/>
          <p:nvPr/>
        </p:nvCxnSpPr>
        <p:spPr>
          <a:xfrm rot="5400000">
            <a:off x="11237342" y="6769127"/>
            <a:ext cx="180000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6"/>
          <p:cNvSpPr>
            <a:spLocks noGrp="1"/>
          </p:cNvSpPr>
          <p:nvPr>
            <p:ph sz="quarter" idx="13" hasCustomPrompt="1"/>
          </p:nvPr>
        </p:nvSpPr>
        <p:spPr>
          <a:xfrm>
            <a:off x="389467" y="1753201"/>
            <a:ext cx="11168125" cy="4759325"/>
          </a:xfrm>
          <a:prstGeom prst="rect">
            <a:avLst/>
          </a:prstGeom>
        </p:spPr>
        <p:txBody>
          <a:bodyPr/>
          <a:lstStyle>
            <a:lvl1pPr marL="287338" indent="-288000">
              <a:buClr>
                <a:schemeClr val="accent4"/>
              </a:buClr>
              <a:buSzPct val="150000"/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540000" indent="-252000">
              <a:buClr>
                <a:schemeClr val="tx1">
                  <a:lumMod val="75000"/>
                  <a:lumOff val="25000"/>
                </a:schemeClr>
              </a:buClr>
              <a:buSzPct val="150000"/>
              <a:defRPr sz="18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marL="792000" indent="-216000">
              <a:buClr>
                <a:schemeClr val="tx1">
                  <a:lumMod val="75000"/>
                  <a:lumOff val="25000"/>
                </a:schemeClr>
              </a:buClr>
              <a:buSzPct val="150000"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 marL="1008000" indent="-180000">
              <a:buClr>
                <a:schemeClr val="tx1">
                  <a:lumMod val="75000"/>
                  <a:lumOff val="25000"/>
                </a:schemeClr>
              </a:buClr>
              <a:buSzPct val="150000"/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buClr>
                <a:schemeClr val="tx1">
                  <a:lumMod val="65000"/>
                  <a:lumOff val="35000"/>
                </a:schemeClr>
              </a:buCl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de-DE" dirty="0" smtClean="0"/>
              <a:t>Gliederungsebene 1</a:t>
            </a:r>
          </a:p>
          <a:p>
            <a:pPr lvl="1"/>
            <a:r>
              <a:rPr lang="de-DE" dirty="0" smtClean="0"/>
              <a:t>Gliederungsebene 2</a:t>
            </a:r>
          </a:p>
          <a:p>
            <a:pPr lvl="1"/>
            <a:r>
              <a:rPr lang="de-DE" dirty="0" smtClean="0"/>
              <a:t>Gliederungsebene 2</a:t>
            </a:r>
          </a:p>
          <a:p>
            <a:pPr lvl="2"/>
            <a:r>
              <a:rPr lang="de-DE" dirty="0" smtClean="0"/>
              <a:t>Gliederungsebene 3</a:t>
            </a:r>
          </a:p>
          <a:p>
            <a:pPr lvl="3"/>
            <a:r>
              <a:rPr lang="de-DE" dirty="0" smtClean="0"/>
              <a:t>Gliederungsebne 4</a:t>
            </a:r>
          </a:p>
          <a:p>
            <a:pPr lvl="3"/>
            <a:r>
              <a:rPr lang="de-DE" dirty="0" smtClean="0"/>
              <a:t>Dann ist es aber auch gut</a:t>
            </a:r>
          </a:p>
        </p:txBody>
      </p:sp>
    </p:spTree>
    <p:extLst>
      <p:ext uri="{BB962C8B-B14F-4D97-AF65-F5344CB8AC3E}">
        <p14:creationId xmlns:p14="http://schemas.microsoft.com/office/powerpoint/2010/main" val="4284496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7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54235FCF-D5BC-44C9-B9DE-48EFF4593A2D}" type="datetime4">
              <a:rPr lang="de-DE" smtClean="0"/>
              <a:t>7.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326989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9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EEF625A-31C6-4C43-A417-E21D122C48C9}" type="datetime4">
              <a:rPr lang="de-DE" smtClean="0"/>
              <a:t>7.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666240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1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3569E491-B4C2-46B6-A237-FACFE3FBE201}" type="datetime4">
              <a:rPr lang="de-DE" smtClean="0"/>
              <a:t>7.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753094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3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C9B8F62F-A418-41F2-A2B8-0712C2875A78}" type="datetime4">
              <a:rPr lang="de-DE" smtClean="0"/>
              <a:t>7.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570909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5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E4A0E54-2F12-40C8-9BEB-C4B6394B4ECD}" type="datetime4">
              <a:rPr lang="de-DE" smtClean="0"/>
              <a:t>7.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03515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7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EE05A7F5-773C-4881-A0C4-FD42EFE01DC0}" type="datetime4">
              <a:rPr lang="de-DE" smtClean="0"/>
              <a:t>7.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145168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8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94714CE8-8790-46E3-A6C5-5A488DF231B9}" type="datetime4">
              <a:rPr lang="de-DE" smtClean="0"/>
              <a:t>7.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76608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9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53E987FC-42D9-453A-9633-2C730DEED79C}" type="datetime4">
              <a:rPr lang="de-DE" smtClean="0"/>
              <a:t>7.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340278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0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F858E51C-64A7-4E7C-AB35-CFC5B09D3A53}" type="datetime4">
              <a:rPr lang="de-DE" smtClean="0"/>
              <a:t>7.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42286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1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C7FDC5D2-36A7-438D-9651-EF40CEE3BFF8}" type="datetime4">
              <a:rPr lang="de-DE" smtClean="0"/>
              <a:t>7.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7829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421120082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33"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Rectangle 15"/>
          <p:cNvSpPr/>
          <p:nvPr/>
        </p:nvSpPr>
        <p:spPr>
          <a:xfrm>
            <a:off x="0" y="6680529"/>
            <a:ext cx="12192000" cy="18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9468" y="344169"/>
            <a:ext cx="11168124" cy="995362"/>
          </a:xfrm>
          <a:prstGeom prst="rect">
            <a:avLst/>
          </a:prstGeom>
        </p:spPr>
        <p:txBody>
          <a:bodyPr/>
          <a:lstStyle>
            <a:lvl1pPr>
              <a:defRPr sz="28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r>
              <a:rPr lang="de-DE" dirty="0" smtClean="0"/>
              <a:t>Das ist die Standardfolie mit einer zweizeiligen Überschrift. Hier hat man einiges zu sagen.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1404600" y="6543279"/>
            <a:ext cx="711200" cy="365125"/>
          </a:xfrm>
        </p:spPr>
        <p:txBody>
          <a:bodyPr/>
          <a:lstStyle>
            <a:lvl1pPr>
              <a:defRPr sz="1000"/>
            </a:lvl1pPr>
          </a:lstStyle>
          <a:p>
            <a:fld id="{213282FB-536A-4491-BC5C-9B3AAEEA56EF}" type="slidenum">
              <a:rPr lang="de-DE" smtClean="0"/>
              <a:t>‹#›</a:t>
            </a:fld>
            <a:endParaRPr lang="de-DE"/>
          </a:p>
        </p:txBody>
      </p:sp>
      <p:cxnSp>
        <p:nvCxnSpPr>
          <p:cNvPr id="13" name="Straight Connector 12"/>
          <p:cNvCxnSpPr/>
          <p:nvPr/>
        </p:nvCxnSpPr>
        <p:spPr>
          <a:xfrm rot="5400000">
            <a:off x="11237342" y="6769127"/>
            <a:ext cx="180000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6"/>
          <p:cNvSpPr>
            <a:spLocks noGrp="1"/>
          </p:cNvSpPr>
          <p:nvPr>
            <p:ph sz="quarter" idx="13" hasCustomPrompt="1"/>
          </p:nvPr>
        </p:nvSpPr>
        <p:spPr>
          <a:xfrm>
            <a:off x="389467" y="1753201"/>
            <a:ext cx="11168125" cy="4759325"/>
          </a:xfrm>
          <a:prstGeom prst="rect">
            <a:avLst/>
          </a:prstGeom>
        </p:spPr>
        <p:txBody>
          <a:bodyPr/>
          <a:lstStyle>
            <a:lvl1pPr marL="287338" indent="-288000">
              <a:buClr>
                <a:schemeClr val="accent4"/>
              </a:buClr>
              <a:buSzPct val="150000"/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540000" indent="-252000">
              <a:buClr>
                <a:schemeClr val="tx1">
                  <a:lumMod val="75000"/>
                  <a:lumOff val="25000"/>
                </a:schemeClr>
              </a:buClr>
              <a:buSzPct val="150000"/>
              <a:defRPr sz="18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marL="792000" indent="-216000">
              <a:buClr>
                <a:schemeClr val="tx1">
                  <a:lumMod val="75000"/>
                  <a:lumOff val="25000"/>
                </a:schemeClr>
              </a:buClr>
              <a:buSzPct val="150000"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 marL="1008000" indent="-180000">
              <a:buClr>
                <a:schemeClr val="tx1">
                  <a:lumMod val="75000"/>
                  <a:lumOff val="25000"/>
                </a:schemeClr>
              </a:buClr>
              <a:buSzPct val="150000"/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buClr>
                <a:schemeClr val="tx1">
                  <a:lumMod val="65000"/>
                  <a:lumOff val="35000"/>
                </a:schemeClr>
              </a:buCl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de-DE" dirty="0" smtClean="0"/>
              <a:t>Gliederungsebene 1</a:t>
            </a:r>
          </a:p>
          <a:p>
            <a:pPr lvl="1"/>
            <a:r>
              <a:rPr lang="de-DE" dirty="0" smtClean="0"/>
              <a:t>Gliederungsebene 2</a:t>
            </a:r>
          </a:p>
          <a:p>
            <a:pPr lvl="1"/>
            <a:r>
              <a:rPr lang="de-DE" dirty="0" smtClean="0"/>
              <a:t>Gliederungsebene 2</a:t>
            </a:r>
          </a:p>
          <a:p>
            <a:pPr lvl="2"/>
            <a:r>
              <a:rPr lang="de-DE" dirty="0" smtClean="0"/>
              <a:t>Gliederungsebene 3</a:t>
            </a:r>
          </a:p>
          <a:p>
            <a:pPr lvl="3"/>
            <a:r>
              <a:rPr lang="de-DE" dirty="0" smtClean="0"/>
              <a:t>Gliederungsebne 4</a:t>
            </a:r>
          </a:p>
          <a:p>
            <a:pPr lvl="3"/>
            <a:r>
              <a:rPr lang="de-DE" dirty="0" smtClean="0"/>
              <a:t>Dann ist es aber auch gut</a:t>
            </a:r>
          </a:p>
        </p:txBody>
      </p:sp>
    </p:spTree>
    <p:extLst>
      <p:ext uri="{BB962C8B-B14F-4D97-AF65-F5344CB8AC3E}">
        <p14:creationId xmlns:p14="http://schemas.microsoft.com/office/powerpoint/2010/main" val="3423519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2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C8EDA7CF-0B25-4927-9C0E-D25F75C14022}" type="datetime4">
              <a:rPr lang="de-DE" smtClean="0"/>
              <a:t>7.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13519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3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1DB4873-AA39-4F92-AC07-5D311AB9735E}" type="datetime4">
              <a:rPr lang="de-DE" smtClean="0"/>
              <a:t>7.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90364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4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E0E188F9-1BFA-4825-9F8A-513A15D12057}" type="datetime4">
              <a:rPr lang="de-DE" smtClean="0"/>
              <a:t>7.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5685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5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B7F478BD-39EA-4984-8260-14496EFFC047}" type="datetime4">
              <a:rPr lang="de-DE" smtClean="0"/>
              <a:t>7.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47152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463477433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57"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Rectangle 15"/>
          <p:cNvSpPr/>
          <p:nvPr/>
        </p:nvSpPr>
        <p:spPr>
          <a:xfrm>
            <a:off x="0" y="6680529"/>
            <a:ext cx="12192000" cy="18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9468" y="344169"/>
            <a:ext cx="11168124" cy="995362"/>
          </a:xfrm>
          <a:prstGeom prst="rect">
            <a:avLst/>
          </a:prstGeom>
        </p:spPr>
        <p:txBody>
          <a:bodyPr/>
          <a:lstStyle>
            <a:lvl1pPr>
              <a:defRPr sz="28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r>
              <a:rPr lang="de-DE" dirty="0" smtClean="0"/>
              <a:t>Das ist die Standardfolie mit einer zweizeiligen Überschrift. Hier hat man einiges zu sagen.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1404600" y="6543279"/>
            <a:ext cx="711200" cy="365125"/>
          </a:xfrm>
        </p:spPr>
        <p:txBody>
          <a:bodyPr/>
          <a:lstStyle>
            <a:lvl1pPr>
              <a:defRPr sz="1000"/>
            </a:lvl1pPr>
          </a:lstStyle>
          <a:p>
            <a:fld id="{213282FB-536A-4491-BC5C-9B3AAEEA56EF}" type="slidenum">
              <a:rPr lang="de-DE" smtClean="0"/>
              <a:t>‹#›</a:t>
            </a:fld>
            <a:endParaRPr lang="de-DE"/>
          </a:p>
        </p:txBody>
      </p:sp>
      <p:cxnSp>
        <p:nvCxnSpPr>
          <p:cNvPr id="13" name="Straight Connector 12"/>
          <p:cNvCxnSpPr/>
          <p:nvPr/>
        </p:nvCxnSpPr>
        <p:spPr>
          <a:xfrm rot="5400000">
            <a:off x="11237342" y="6769127"/>
            <a:ext cx="180000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6"/>
          <p:cNvSpPr>
            <a:spLocks noGrp="1"/>
          </p:cNvSpPr>
          <p:nvPr>
            <p:ph sz="quarter" idx="13" hasCustomPrompt="1"/>
          </p:nvPr>
        </p:nvSpPr>
        <p:spPr>
          <a:xfrm>
            <a:off x="389467" y="1753201"/>
            <a:ext cx="11168125" cy="4759325"/>
          </a:xfrm>
          <a:prstGeom prst="rect">
            <a:avLst/>
          </a:prstGeom>
        </p:spPr>
        <p:txBody>
          <a:bodyPr/>
          <a:lstStyle>
            <a:lvl1pPr marL="287338" indent="-288000">
              <a:buClr>
                <a:schemeClr val="accent4"/>
              </a:buClr>
              <a:buSzPct val="150000"/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540000" indent="-252000">
              <a:buClr>
                <a:schemeClr val="tx1">
                  <a:lumMod val="75000"/>
                  <a:lumOff val="25000"/>
                </a:schemeClr>
              </a:buClr>
              <a:buSzPct val="150000"/>
              <a:defRPr sz="18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marL="792000" indent="-216000">
              <a:buClr>
                <a:schemeClr val="tx1">
                  <a:lumMod val="75000"/>
                  <a:lumOff val="25000"/>
                </a:schemeClr>
              </a:buClr>
              <a:buSzPct val="150000"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 marL="1008000" indent="-180000">
              <a:buClr>
                <a:schemeClr val="tx1">
                  <a:lumMod val="75000"/>
                  <a:lumOff val="25000"/>
                </a:schemeClr>
              </a:buClr>
              <a:buSzPct val="150000"/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buClr>
                <a:schemeClr val="tx1">
                  <a:lumMod val="65000"/>
                  <a:lumOff val="35000"/>
                </a:schemeClr>
              </a:buCl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de-DE" dirty="0" smtClean="0"/>
              <a:t>Gliederungsebene 1</a:t>
            </a:r>
          </a:p>
          <a:p>
            <a:pPr lvl="1"/>
            <a:r>
              <a:rPr lang="de-DE" dirty="0" smtClean="0"/>
              <a:t>Gliederungsebene 2</a:t>
            </a:r>
          </a:p>
          <a:p>
            <a:pPr lvl="1"/>
            <a:r>
              <a:rPr lang="de-DE" dirty="0" smtClean="0"/>
              <a:t>Gliederungsebene 2</a:t>
            </a:r>
          </a:p>
          <a:p>
            <a:pPr lvl="2"/>
            <a:r>
              <a:rPr lang="de-DE" dirty="0" smtClean="0"/>
              <a:t>Gliederungsebene 3</a:t>
            </a:r>
          </a:p>
          <a:p>
            <a:pPr lvl="3"/>
            <a:r>
              <a:rPr lang="de-DE" dirty="0" smtClean="0"/>
              <a:t>Gliederungsebne 4</a:t>
            </a:r>
          </a:p>
          <a:p>
            <a:pPr lvl="3"/>
            <a:r>
              <a:rPr lang="de-DE" dirty="0" smtClean="0"/>
              <a:t>Dann ist es aber auch gut</a:t>
            </a:r>
          </a:p>
        </p:txBody>
      </p:sp>
    </p:spTree>
    <p:extLst>
      <p:ext uri="{BB962C8B-B14F-4D97-AF65-F5344CB8AC3E}">
        <p14:creationId xmlns:p14="http://schemas.microsoft.com/office/powerpoint/2010/main" val="3449763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Custom Layout">
    <p:bg>
      <p:bgPr>
        <a:solidFill>
          <a:srgbClr val="6C6C6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477492454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81"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1404600" y="6531404"/>
            <a:ext cx="711200" cy="365125"/>
          </a:xfrm>
        </p:spPr>
        <p:txBody>
          <a:bodyPr/>
          <a:lstStyle>
            <a:lvl1pPr>
              <a:defRPr sz="1000"/>
            </a:lvl1pPr>
          </a:lstStyle>
          <a:p>
            <a:fld id="{213282FB-536A-4491-BC5C-9B3AAEEA56EF}" type="slidenum">
              <a:rPr lang="de-DE" smtClean="0"/>
              <a:t>‹#›</a:t>
            </a:fld>
            <a:endParaRPr lang="de-DE"/>
          </a:p>
        </p:txBody>
      </p:sp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389467" y="333688"/>
            <a:ext cx="10938933" cy="995362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rgbClr val="FFFFFF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cxnSp>
        <p:nvCxnSpPr>
          <p:cNvPr id="25" name="Straight Connector 12"/>
          <p:cNvCxnSpPr/>
          <p:nvPr/>
        </p:nvCxnSpPr>
        <p:spPr>
          <a:xfrm rot="5400000">
            <a:off x="11237342" y="6769127"/>
            <a:ext cx="180000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360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Custom Layout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757562725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05"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1404600" y="6531404"/>
            <a:ext cx="711200" cy="365125"/>
          </a:xfrm>
        </p:spPr>
        <p:txBody>
          <a:bodyPr/>
          <a:lstStyle>
            <a:lvl1pPr>
              <a:defRPr sz="1000"/>
            </a:lvl1pPr>
          </a:lstStyle>
          <a:p>
            <a:fld id="{213282FB-536A-4491-BC5C-9B3AAEEA56EF}" type="slidenum">
              <a:rPr lang="de-DE" smtClean="0"/>
              <a:t>‹#›</a:t>
            </a:fld>
            <a:endParaRPr lang="de-DE"/>
          </a:p>
        </p:txBody>
      </p:sp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389467" y="333688"/>
            <a:ext cx="10938933" cy="995362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rgbClr val="FFFFFF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cxnSp>
        <p:nvCxnSpPr>
          <p:cNvPr id="7" name="Straight Connector 12"/>
          <p:cNvCxnSpPr/>
          <p:nvPr/>
        </p:nvCxnSpPr>
        <p:spPr>
          <a:xfrm rot="5400000">
            <a:off x="11237342" y="6769127"/>
            <a:ext cx="180000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7740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049378212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29"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1404600" y="6531404"/>
            <a:ext cx="711200" cy="365125"/>
          </a:xfrm>
        </p:spPr>
        <p:txBody>
          <a:bodyPr/>
          <a:lstStyle>
            <a:lvl1pPr>
              <a:defRPr sz="1000">
                <a:solidFill>
                  <a:schemeClr val="tx1"/>
                </a:solidFill>
              </a:defRPr>
            </a:lvl1pPr>
          </a:lstStyle>
          <a:p>
            <a:fld id="{213282FB-536A-4491-BC5C-9B3AAEEA56EF}" type="slidenum">
              <a:rPr lang="de-DE" smtClean="0"/>
              <a:t>‹#›</a:t>
            </a:fld>
            <a:endParaRPr lang="de-DE"/>
          </a:p>
        </p:txBody>
      </p:sp>
      <p:cxnSp>
        <p:nvCxnSpPr>
          <p:cNvPr id="25" name="Straight Connector 12"/>
          <p:cNvCxnSpPr/>
          <p:nvPr/>
        </p:nvCxnSpPr>
        <p:spPr>
          <a:xfrm rot="5400000">
            <a:off x="11237342" y="6769127"/>
            <a:ext cx="180000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89467" y="333688"/>
            <a:ext cx="10938933" cy="995362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52295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411436568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53"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15"/>
          <p:cNvSpPr/>
          <p:nvPr/>
        </p:nvSpPr>
        <p:spPr>
          <a:xfrm>
            <a:off x="0" y="6680529"/>
            <a:ext cx="12192000" cy="18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18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1404600" y="6531404"/>
            <a:ext cx="711200" cy="365125"/>
          </a:xfrm>
        </p:spPr>
        <p:txBody>
          <a:bodyPr/>
          <a:lstStyle>
            <a:lvl1pPr>
              <a:defRPr sz="1000"/>
            </a:lvl1pPr>
          </a:lstStyle>
          <a:p>
            <a:fld id="{213282FB-536A-4491-BC5C-9B3AAEEA56EF}" type="slidenum">
              <a:rPr lang="de-DE" smtClean="0"/>
              <a:t>‹#›</a:t>
            </a:fld>
            <a:endParaRPr lang="de-DE"/>
          </a:p>
        </p:txBody>
      </p:sp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389467" y="333688"/>
            <a:ext cx="10938933" cy="995362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cxnSp>
        <p:nvCxnSpPr>
          <p:cNvPr id="25" name="Straight Connector 12"/>
          <p:cNvCxnSpPr/>
          <p:nvPr/>
        </p:nvCxnSpPr>
        <p:spPr>
          <a:xfrm rot="5400000">
            <a:off x="11237342" y="6769127"/>
            <a:ext cx="180000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3643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46" Type="http://schemas.openxmlformats.org/officeDocument/2006/relationships/tags" Target="../tags/tag2.xml"/><Relationship Id="rId47" Type="http://schemas.openxmlformats.org/officeDocument/2006/relationships/oleObject" Target="../embeddings/oleObject1.bin"/><Relationship Id="rId48" Type="http://schemas.openxmlformats.org/officeDocument/2006/relationships/image" Target="../media/image1.emf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2.xml"/><Relationship Id="rId9" Type="http://schemas.openxmlformats.org/officeDocument/2006/relationships/slideLayout" Target="../slideLayouts/slideLayout9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3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34.xml"/><Relationship Id="rId35" Type="http://schemas.openxmlformats.org/officeDocument/2006/relationships/slideLayout" Target="../slideLayouts/slideLayout35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37" Type="http://schemas.openxmlformats.org/officeDocument/2006/relationships/slideLayout" Target="../slideLayouts/slideLayout37.xml"/><Relationship Id="rId38" Type="http://schemas.openxmlformats.org/officeDocument/2006/relationships/slideLayout" Target="../slideLayouts/slideLayout38.xml"/><Relationship Id="rId39" Type="http://schemas.openxmlformats.org/officeDocument/2006/relationships/slideLayout" Target="../slideLayouts/slideLayout39.xml"/><Relationship Id="rId40" Type="http://schemas.openxmlformats.org/officeDocument/2006/relationships/slideLayout" Target="../slideLayouts/slideLayout40.xml"/><Relationship Id="rId41" Type="http://schemas.openxmlformats.org/officeDocument/2006/relationships/slideLayout" Target="../slideLayouts/slideLayout41.xml"/><Relationship Id="rId42" Type="http://schemas.openxmlformats.org/officeDocument/2006/relationships/slideLayout" Target="../slideLayouts/slideLayout42.xml"/><Relationship Id="rId43" Type="http://schemas.openxmlformats.org/officeDocument/2006/relationships/slideLayout" Target="../slideLayouts/slideLayout43.xml"/><Relationship Id="rId44" Type="http://schemas.openxmlformats.org/officeDocument/2006/relationships/theme" Target="../theme/theme1.xml"/><Relationship Id="rId45" Type="http://schemas.openxmlformats.org/officeDocument/2006/relationships/vmlDrawing" Target="../drawings/vmlDrawing1.v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/>
          <p:cNvGraphicFramePr>
            <a:graphicFrameLocks noChangeAspect="1"/>
          </p:cNvGraphicFramePr>
          <p:nvPr>
            <p:custDataLst>
              <p:tags r:id="rId46"/>
            </p:custDataLst>
            <p:extLst>
              <p:ext uri="{D42A27DB-BD31-4B8C-83A1-F6EECF244321}">
                <p14:modId xmlns:p14="http://schemas.microsoft.com/office/powerpoint/2010/main" val="2524700657"/>
              </p:ext>
            </p:extLst>
          </p:nvPr>
        </p:nvGraphicFramePr>
        <p:xfrm>
          <a:off x="2118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66" name="think-cell Folie" r:id="rId47" imgW="359" imgH="358" progId="TCLayout.ActiveDocument.1">
                  <p:embed/>
                </p:oleObj>
              </mc:Choice>
              <mc:Fallback>
                <p:oleObj name="think-cell Folie" r:id="rId47" imgW="359" imgH="358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8"/>
                      <a:stretch>
                        <a:fillRect/>
                      </a:stretch>
                    </p:blipFill>
                    <p:spPr>
                      <a:xfrm>
                        <a:off x="2118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36648" y="6486526"/>
            <a:ext cx="1454149" cy="365125"/>
          </a:xfrm>
          <a:prstGeom prst="rect">
            <a:avLst/>
          </a:prstGeom>
        </p:spPr>
        <p:txBody>
          <a:bodyPr vert="horz" lIns="0" tIns="45720" rIns="91440" bIns="45720" rtlCol="0" anchor="b"/>
          <a:lstStyle>
            <a:lvl1pPr algn="l">
              <a:defRPr sz="11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de-DE" smtClean="0"/>
              <a:t>Hochschule München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04600" y="6486526"/>
            <a:ext cx="711200" cy="365125"/>
          </a:xfrm>
          <a:prstGeom prst="rect">
            <a:avLst/>
          </a:prstGeom>
        </p:spPr>
        <p:txBody>
          <a:bodyPr vert="horz" lIns="0" tIns="45720" rIns="0" bIns="45720" rtlCol="0" anchor="b"/>
          <a:lstStyle>
            <a:lvl1pPr algn="l">
              <a:defRPr sz="11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213282FB-536A-4491-BC5C-9B3AAEEA56EF}" type="slidenum">
              <a:rPr lang="de-DE" smtClean="0"/>
              <a:t>‹#›</a:t>
            </a:fld>
            <a:endParaRPr lang="de-DE"/>
          </a:p>
        </p:txBody>
      </p:sp>
      <p:sp>
        <p:nvSpPr>
          <p:cNvPr id="16" name="Date Placeholder 3"/>
          <p:cNvSpPr>
            <a:spLocks noGrp="1"/>
          </p:cNvSpPr>
          <p:nvPr>
            <p:ph type="dt" sz="half" idx="2"/>
          </p:nvPr>
        </p:nvSpPr>
        <p:spPr>
          <a:xfrm>
            <a:off x="508710" y="6486526"/>
            <a:ext cx="2978149" cy="365125"/>
          </a:xfrm>
          <a:prstGeom prst="rect">
            <a:avLst/>
          </a:prstGeom>
        </p:spPr>
        <p:txBody>
          <a:bodyPr vert="horz" lIns="0" tIns="45720" rIns="91440" bIns="45720" rtlCol="0" anchor="b"/>
          <a:lstStyle>
            <a:lvl1pPr algn="l">
              <a:defRPr sz="11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204FF091-6AFD-46C0-A7CF-A8042EB4153F}" type="datetime4">
              <a:rPr lang="de-DE" smtClean="0"/>
              <a:t>7. November 2016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73929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81" r:id="rId19"/>
    <p:sldLayoutId id="2147483682" r:id="rId20"/>
    <p:sldLayoutId id="2147483683" r:id="rId21"/>
    <p:sldLayoutId id="2147483685" r:id="rId22"/>
    <p:sldLayoutId id="2147483686" r:id="rId23"/>
    <p:sldLayoutId id="2147483687" r:id="rId24"/>
    <p:sldLayoutId id="2147483688" r:id="rId25"/>
    <p:sldLayoutId id="2147483689" r:id="rId26"/>
    <p:sldLayoutId id="2147483690" r:id="rId27"/>
    <p:sldLayoutId id="2147483692" r:id="rId28"/>
    <p:sldLayoutId id="2147483694" r:id="rId29"/>
    <p:sldLayoutId id="2147483696" r:id="rId30"/>
    <p:sldLayoutId id="2147483698" r:id="rId31"/>
    <p:sldLayoutId id="2147483700" r:id="rId32"/>
    <p:sldLayoutId id="2147483702" r:id="rId33"/>
    <p:sldLayoutId id="2147483704" r:id="rId34"/>
    <p:sldLayoutId id="2147483706" r:id="rId35"/>
    <p:sldLayoutId id="2147483707" r:id="rId36"/>
    <p:sldLayoutId id="2147483708" r:id="rId37"/>
    <p:sldLayoutId id="2147483709" r:id="rId38"/>
    <p:sldLayoutId id="2147483710" r:id="rId39"/>
    <p:sldLayoutId id="2147483711" r:id="rId40"/>
    <p:sldLayoutId id="2147483712" r:id="rId41"/>
    <p:sldLayoutId id="2147483713" r:id="rId42"/>
    <p:sldLayoutId id="2147483714" r:id="rId43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hf hdr="0" ftr="0" dt="0"/>
  <p:txStyles>
    <p:titleStyle>
      <a:lvl1pPr algn="l" defTabSz="457200" rtl="0" eaLnBrk="1" latinLnBrk="0" hangingPunct="1">
        <a:lnSpc>
          <a:spcPts val="3000"/>
        </a:lnSpc>
        <a:spcBef>
          <a:spcPct val="0"/>
        </a:spcBef>
        <a:buNone/>
        <a:defRPr sz="2800" b="1" kern="1200">
          <a:solidFill>
            <a:schemeClr val="tx1">
              <a:lumMod val="85000"/>
              <a:lumOff val="15000"/>
            </a:schemeClr>
          </a:solidFill>
          <a:latin typeface="Arial"/>
          <a:ea typeface="+mj-ea"/>
          <a:cs typeface="Arial"/>
        </a:defRPr>
      </a:lvl1pPr>
    </p:titleStyle>
    <p:bodyStyle>
      <a:lvl1pPr marL="269875" indent="-269875" algn="l" defTabSz="457200" rtl="0" eaLnBrk="1" latinLnBrk="0" hangingPunct="1">
        <a:lnSpc>
          <a:spcPct val="100000"/>
        </a:lnSpc>
        <a:spcBef>
          <a:spcPts val="390"/>
        </a:spcBef>
        <a:spcAft>
          <a:spcPts val="780"/>
        </a:spcAft>
        <a:buClr>
          <a:schemeClr val="tx1">
            <a:lumMod val="85000"/>
            <a:lumOff val="15000"/>
          </a:schemeClr>
        </a:buClr>
        <a:buSzPct val="165000"/>
        <a:buFont typeface="Arial"/>
        <a:buChar char="■"/>
        <a:defRPr sz="1600" kern="1200">
          <a:solidFill>
            <a:schemeClr val="tx1">
              <a:lumMod val="85000"/>
              <a:lumOff val="15000"/>
            </a:schemeClr>
          </a:solidFill>
          <a:latin typeface="Arial"/>
          <a:ea typeface="+mn-ea"/>
          <a:cs typeface="Arial"/>
        </a:defRPr>
      </a:lvl1pPr>
      <a:lvl2pPr marL="482600" indent="-217488" algn="l" defTabSz="457200" rtl="0" eaLnBrk="1" latinLnBrk="0" hangingPunct="1">
        <a:lnSpc>
          <a:spcPct val="100000"/>
        </a:lnSpc>
        <a:spcBef>
          <a:spcPct val="20000"/>
        </a:spcBef>
        <a:spcAft>
          <a:spcPts val="672"/>
        </a:spcAft>
        <a:buClr>
          <a:schemeClr val="tx1">
            <a:lumMod val="85000"/>
            <a:lumOff val="15000"/>
          </a:schemeClr>
        </a:buClr>
        <a:buSzPct val="150000"/>
        <a:buFont typeface="Lucida Grande"/>
        <a:buChar char="■"/>
        <a:defRPr sz="1400" kern="1200">
          <a:solidFill>
            <a:schemeClr val="tx1">
              <a:lumMod val="85000"/>
              <a:lumOff val="15000"/>
            </a:schemeClr>
          </a:solidFill>
          <a:latin typeface="Arial"/>
          <a:ea typeface="+mn-ea"/>
          <a:cs typeface="Arial"/>
        </a:defRPr>
      </a:lvl2pPr>
      <a:lvl3pPr marL="647700" indent="-216000" algn="l" defTabSz="457200" rtl="0" eaLnBrk="1" latinLnBrk="0" hangingPunct="1">
        <a:lnSpc>
          <a:spcPct val="100000"/>
        </a:lnSpc>
        <a:spcBef>
          <a:spcPct val="20000"/>
        </a:spcBef>
        <a:spcAft>
          <a:spcPts val="672"/>
        </a:spcAft>
        <a:buClr>
          <a:schemeClr val="tx1">
            <a:lumMod val="85000"/>
            <a:lumOff val="15000"/>
          </a:schemeClr>
        </a:buClr>
        <a:buSzPct val="150000"/>
        <a:buFont typeface="Lucida Grande"/>
        <a:buChar char="■"/>
        <a:defRPr sz="1400" kern="1200">
          <a:solidFill>
            <a:schemeClr val="tx1">
              <a:lumMod val="85000"/>
              <a:lumOff val="15000"/>
            </a:schemeClr>
          </a:solidFill>
          <a:latin typeface="Arial"/>
          <a:ea typeface="+mn-ea"/>
          <a:cs typeface="Arial"/>
        </a:defRPr>
      </a:lvl3pPr>
      <a:lvl4pPr marL="806450" indent="-216000" algn="l" defTabSz="457200" rtl="0" eaLnBrk="1" latinLnBrk="0" hangingPunct="1">
        <a:spcBef>
          <a:spcPct val="20000"/>
        </a:spcBef>
        <a:spcAft>
          <a:spcPts val="576"/>
        </a:spcAft>
        <a:buClr>
          <a:schemeClr val="tx1">
            <a:lumMod val="85000"/>
            <a:lumOff val="15000"/>
          </a:schemeClr>
        </a:buClr>
        <a:buSzPct val="150000"/>
        <a:buFont typeface="Lucida Grande"/>
        <a:buChar char="■"/>
        <a:defRPr sz="1400" kern="1200">
          <a:solidFill>
            <a:schemeClr val="tx1">
              <a:lumMod val="85000"/>
              <a:lumOff val="15000"/>
            </a:schemeClr>
          </a:solidFill>
          <a:latin typeface="Arial"/>
          <a:ea typeface="+mn-ea"/>
          <a:cs typeface="Arial"/>
        </a:defRPr>
      </a:lvl4pPr>
      <a:lvl5pPr marL="920750" indent="-216000" algn="l" defTabSz="534988" rtl="0" eaLnBrk="1" latinLnBrk="0" hangingPunct="1">
        <a:spcBef>
          <a:spcPct val="20000"/>
        </a:spcBef>
        <a:spcAft>
          <a:spcPts val="480"/>
        </a:spcAft>
        <a:buClr>
          <a:schemeClr val="tx1">
            <a:lumMod val="85000"/>
            <a:lumOff val="15000"/>
          </a:schemeClr>
        </a:buClr>
        <a:buSzPct val="150000"/>
        <a:buFont typeface="Lucida Grande"/>
        <a:buChar char="■"/>
        <a:defRPr sz="1400" kern="1200">
          <a:solidFill>
            <a:schemeClr val="tx1">
              <a:lumMod val="85000"/>
              <a:lumOff val="15000"/>
            </a:schemeClr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oleObject" Target="../embeddings/oleObject13.bin"/><Relationship Id="rId5" Type="http://schemas.openxmlformats.org/officeDocument/2006/relationships/image" Target="../media/image11.emf"/><Relationship Id="rId1" Type="http://schemas.openxmlformats.org/officeDocument/2006/relationships/vmlDrawing" Target="../drawings/vmlDrawing13.vml"/><Relationship Id="rId2" Type="http://schemas.openxmlformats.org/officeDocument/2006/relationships/tags" Target="../tags/tag1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docker.com/compose/compose-file" TargetMode="External"/><Relationship Id="rId4" Type="http://schemas.openxmlformats.org/officeDocument/2006/relationships/hyperlink" Target="https://docs.docker.com/compose/reference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4" Type="http://schemas.openxmlformats.org/officeDocument/2006/relationships/image" Target="../media/image10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oleObject" Target="../embeddings/oleObject10.bin"/><Relationship Id="rId5" Type="http://schemas.openxmlformats.org/officeDocument/2006/relationships/image" Target="../media/image11.emf"/><Relationship Id="rId1" Type="http://schemas.openxmlformats.org/officeDocument/2006/relationships/vmlDrawing" Target="../drawings/vmlDrawing10.vml"/><Relationship Id="rId2" Type="http://schemas.openxmlformats.org/officeDocument/2006/relationships/tags" Target="../tags/tag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15.png"/><Relationship Id="rId20" Type="http://schemas.openxmlformats.org/officeDocument/2006/relationships/image" Target="../media/image26.png"/><Relationship Id="rId10" Type="http://schemas.openxmlformats.org/officeDocument/2006/relationships/image" Target="../media/image16.png"/><Relationship Id="rId11" Type="http://schemas.openxmlformats.org/officeDocument/2006/relationships/image" Target="../media/image17.png"/><Relationship Id="rId12" Type="http://schemas.openxmlformats.org/officeDocument/2006/relationships/image" Target="../media/image18.png"/><Relationship Id="rId13" Type="http://schemas.openxmlformats.org/officeDocument/2006/relationships/image" Target="../media/image19.png"/><Relationship Id="rId14" Type="http://schemas.openxmlformats.org/officeDocument/2006/relationships/image" Target="../media/image20.png"/><Relationship Id="rId15" Type="http://schemas.openxmlformats.org/officeDocument/2006/relationships/image" Target="../media/image21.png"/><Relationship Id="rId16" Type="http://schemas.openxmlformats.org/officeDocument/2006/relationships/image" Target="../media/image22.png"/><Relationship Id="rId17" Type="http://schemas.openxmlformats.org/officeDocument/2006/relationships/image" Target="../media/image23.png"/><Relationship Id="rId18" Type="http://schemas.openxmlformats.org/officeDocument/2006/relationships/image" Target="../media/image24.png"/><Relationship Id="rId19" Type="http://schemas.openxmlformats.org/officeDocument/2006/relationships/image" Target="../media/image25.png"/><Relationship Id="rId1" Type="http://schemas.openxmlformats.org/officeDocument/2006/relationships/vmlDrawing" Target="../drawings/vmlDrawing11.vml"/><Relationship Id="rId2" Type="http://schemas.openxmlformats.org/officeDocument/2006/relationships/tags" Target="../tags/tag12.xml"/><Relationship Id="rId3" Type="http://schemas.openxmlformats.org/officeDocument/2006/relationships/slideLayout" Target="../slideLayouts/slideLayout8.xml"/><Relationship Id="rId4" Type="http://schemas.openxmlformats.org/officeDocument/2006/relationships/oleObject" Target="../embeddings/oleObject11.bin"/><Relationship Id="rId5" Type="http://schemas.openxmlformats.org/officeDocument/2006/relationships/image" Target="../media/image11.emf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oleObject" Target="../embeddings/oleObject12.bin"/><Relationship Id="rId5" Type="http://schemas.openxmlformats.org/officeDocument/2006/relationships/image" Target="../media/image11.emf"/><Relationship Id="rId1" Type="http://schemas.openxmlformats.org/officeDocument/2006/relationships/vmlDrawing" Target="../drawings/vmlDrawing12.vml"/><Relationship Id="rId2" Type="http://schemas.openxmlformats.org/officeDocument/2006/relationships/tags" Target="../tags/tag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3282FB-536A-4491-BC5C-9B3AAEEA56EF}" type="slidenum">
              <a:rPr lang="de-DE" smtClean="0"/>
              <a:t>1</a:t>
            </a:fld>
            <a:endParaRPr lang="de-DE"/>
          </a:p>
        </p:txBody>
      </p:sp>
      <p:pic>
        <p:nvPicPr>
          <p:cNvPr id="4" name="Picture 2" descr="http://www.atbreak.com/wp-content/uploads/2012/06/over-the-clouds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508"/>
          <a:stretch/>
        </p:blipFill>
        <p:spPr bwMode="auto">
          <a:xfrm>
            <a:off x="0" y="0"/>
            <a:ext cx="12192000" cy="7002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hteck 6"/>
          <p:cNvSpPr/>
          <p:nvPr/>
        </p:nvSpPr>
        <p:spPr>
          <a:xfrm>
            <a:off x="0" y="4397804"/>
            <a:ext cx="12192000" cy="2316163"/>
          </a:xfrm>
          <a:prstGeom prst="rect">
            <a:avLst/>
          </a:prstGeom>
          <a:solidFill>
            <a:schemeClr val="bg1">
              <a:alpha val="59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pic>
        <p:nvPicPr>
          <p:cNvPr id="11" name="Grafik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7920" y="0"/>
            <a:ext cx="2384080" cy="88530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380" y="4382306"/>
            <a:ext cx="6743700" cy="2133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420843" y="5283109"/>
            <a:ext cx="32351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latin typeface="Source Code Pro" charset="0"/>
                <a:ea typeface="Source Code Pro" charset="0"/>
                <a:cs typeface="Source Code Pro" charset="0"/>
              </a:rPr>
              <a:t>Composition</a:t>
            </a:r>
            <a:endParaRPr lang="en-US" sz="3600" b="1" dirty="0">
              <a:latin typeface="Source Code Pro" charset="0"/>
              <a:ea typeface="Source Code Pro" charset="0"/>
              <a:cs typeface="Source Code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7347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" name="Objekt 28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557185201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07" name="think-cell Folie" r:id="rId4" imgW="290" imgH="290" progId="TCLayout.ActiveDocument.1">
                  <p:embed/>
                </p:oleObj>
              </mc:Choice>
              <mc:Fallback>
                <p:oleObj name="think-cell Folie" r:id="rId4" imgW="290" imgH="29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feld 7"/>
          <p:cNvSpPr txBox="1"/>
          <p:nvPr/>
        </p:nvSpPr>
        <p:spPr>
          <a:xfrm>
            <a:off x="1357357" y="2095017"/>
            <a:ext cx="3530009" cy="369332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b="1" dirty="0" err="1" smtClean="0"/>
              <a:t>Application</a:t>
            </a:r>
            <a:r>
              <a:rPr lang="de-DE" b="1" dirty="0" smtClean="0"/>
              <a:t> </a:t>
            </a:r>
            <a:r>
              <a:rPr lang="de-DE" b="1" dirty="0" err="1" smtClean="0"/>
              <a:t>Blueprint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Cluster Orchestration: The </a:t>
            </a:r>
            <a:r>
              <a:rPr lang="de-DE" dirty="0" err="1" smtClean="0"/>
              <a:t>Composition</a:t>
            </a:r>
            <a:r>
              <a:rPr lang="de-DE" dirty="0" smtClean="0"/>
              <a:t> Part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3282FB-536A-4491-BC5C-9B3AAEEA56EF}" type="slidenum">
              <a:rPr lang="de-DE" smtClean="0"/>
              <a:t>10</a:t>
            </a:fld>
            <a:endParaRPr lang="de-DE"/>
          </a:p>
        </p:txBody>
      </p:sp>
      <p:sp>
        <p:nvSpPr>
          <p:cNvPr id="5" name="Rechteck 4"/>
          <p:cNvSpPr/>
          <p:nvPr/>
        </p:nvSpPr>
        <p:spPr>
          <a:xfrm>
            <a:off x="1357357" y="3537417"/>
            <a:ext cx="3530009" cy="56352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Cluster </a:t>
            </a:r>
            <a:r>
              <a:rPr lang="de-DE" dirty="0" err="1" smtClean="0"/>
              <a:t>Orchestrator</a:t>
            </a:r>
            <a:endParaRPr lang="de-DE" dirty="0" smtClean="0"/>
          </a:p>
        </p:txBody>
      </p:sp>
      <p:sp>
        <p:nvSpPr>
          <p:cNvPr id="6" name="Pfeil nach unten 5"/>
          <p:cNvSpPr/>
          <p:nvPr/>
        </p:nvSpPr>
        <p:spPr>
          <a:xfrm>
            <a:off x="2808700" y="2727922"/>
            <a:ext cx="627321" cy="712382"/>
          </a:xfrm>
          <a:prstGeom prst="downArrow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7" name="Pfeil nach unten 6"/>
          <p:cNvSpPr/>
          <p:nvPr/>
        </p:nvSpPr>
        <p:spPr>
          <a:xfrm>
            <a:off x="2808700" y="4196459"/>
            <a:ext cx="627321" cy="712382"/>
          </a:xfrm>
          <a:prstGeom prst="downArrow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10" name="Textfeld 9"/>
          <p:cNvSpPr txBox="1"/>
          <p:nvPr/>
        </p:nvSpPr>
        <p:spPr>
          <a:xfrm>
            <a:off x="1357355" y="5046309"/>
            <a:ext cx="3530009" cy="369332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b="1" dirty="0" err="1" smtClean="0"/>
              <a:t>Running</a:t>
            </a:r>
            <a:r>
              <a:rPr lang="de-DE" b="1" dirty="0" smtClean="0"/>
              <a:t> </a:t>
            </a:r>
            <a:r>
              <a:rPr lang="de-DE" b="1" dirty="0" err="1" smtClean="0"/>
              <a:t>Application</a:t>
            </a:r>
            <a:endParaRPr lang="de-DE" dirty="0"/>
          </a:p>
        </p:txBody>
      </p:sp>
      <p:grpSp>
        <p:nvGrpSpPr>
          <p:cNvPr id="30" name="Gruppieren 29"/>
          <p:cNvGrpSpPr/>
          <p:nvPr/>
        </p:nvGrpSpPr>
        <p:grpSpPr>
          <a:xfrm>
            <a:off x="5459896" y="1339531"/>
            <a:ext cx="5671930" cy="4544434"/>
            <a:chOff x="5459896" y="1339531"/>
            <a:chExt cx="5671930" cy="4544434"/>
          </a:xfrm>
        </p:grpSpPr>
        <p:sp>
          <p:nvSpPr>
            <p:cNvPr id="28" name="Abgerundete rechteckige Legende 27"/>
            <p:cNvSpPr/>
            <p:nvPr/>
          </p:nvSpPr>
          <p:spPr>
            <a:xfrm>
              <a:off x="5459896" y="1339531"/>
              <a:ext cx="5671930" cy="4544434"/>
            </a:xfrm>
            <a:prstGeom prst="wedgeRoundRectCallout">
              <a:avLst>
                <a:gd name="adj1" fmla="val -61721"/>
                <a:gd name="adj2" fmla="val -28261"/>
                <a:gd name="adj3" fmla="val 1666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 err="1" smtClean="0"/>
            </a:p>
          </p:txBody>
        </p:sp>
        <p:sp>
          <p:nvSpPr>
            <p:cNvPr id="11" name="Abgerundetes Rechteck 10"/>
            <p:cNvSpPr/>
            <p:nvPr/>
          </p:nvSpPr>
          <p:spPr>
            <a:xfrm>
              <a:off x="5627630" y="3447644"/>
              <a:ext cx="4433778" cy="827608"/>
            </a:xfrm>
            <a:prstGeom prst="roundRect">
              <a:avLst/>
            </a:prstGeom>
            <a:noFill/>
            <a:ln w="28575">
              <a:solidFill>
                <a:schemeClr val="bg2">
                  <a:lumMod val="25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 err="1" smtClean="0"/>
            </a:p>
          </p:txBody>
        </p:sp>
        <p:sp>
          <p:nvSpPr>
            <p:cNvPr id="12" name="Abgerundetes Rechteck 11"/>
            <p:cNvSpPr/>
            <p:nvPr/>
          </p:nvSpPr>
          <p:spPr>
            <a:xfrm>
              <a:off x="6787133" y="2134942"/>
              <a:ext cx="1988288" cy="420568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 err="1" smtClean="0"/>
                <a:t>HAproxy</a:t>
              </a:r>
              <a:endParaRPr lang="de-DE" dirty="0" smtClean="0"/>
            </a:p>
          </p:txBody>
        </p:sp>
        <p:sp>
          <p:nvSpPr>
            <p:cNvPr id="13" name="Abgerundetes Rechteck 12"/>
            <p:cNvSpPr/>
            <p:nvPr/>
          </p:nvSpPr>
          <p:spPr>
            <a:xfrm>
              <a:off x="5752526" y="3668813"/>
              <a:ext cx="1988288" cy="420568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 smtClean="0"/>
                <a:t>NGINX</a:t>
              </a:r>
            </a:p>
          </p:txBody>
        </p:sp>
        <p:sp>
          <p:nvSpPr>
            <p:cNvPr id="14" name="Abgerundetes Rechteck 13"/>
            <p:cNvSpPr/>
            <p:nvPr/>
          </p:nvSpPr>
          <p:spPr>
            <a:xfrm>
              <a:off x="7920128" y="3668813"/>
              <a:ext cx="1988288" cy="420568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 smtClean="0"/>
                <a:t>NGINX</a:t>
              </a:r>
            </a:p>
          </p:txBody>
        </p:sp>
        <p:sp>
          <p:nvSpPr>
            <p:cNvPr id="15" name="Abgerundetes Rechteck 14"/>
            <p:cNvSpPr/>
            <p:nvPr/>
          </p:nvSpPr>
          <p:spPr>
            <a:xfrm>
              <a:off x="6829960" y="5065404"/>
              <a:ext cx="1988288" cy="420568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 smtClean="0"/>
                <a:t>MySQL</a:t>
              </a:r>
            </a:p>
          </p:txBody>
        </p:sp>
        <p:cxnSp>
          <p:nvCxnSpPr>
            <p:cNvPr id="16" name="Gerader Verbinder 15"/>
            <p:cNvCxnSpPr>
              <a:stCxn id="12" idx="2"/>
              <a:endCxn id="13" idx="0"/>
            </p:cNvCxnSpPr>
            <p:nvPr/>
          </p:nvCxnSpPr>
          <p:spPr>
            <a:xfrm flipH="1">
              <a:off x="6746670" y="2555510"/>
              <a:ext cx="1034607" cy="1113303"/>
            </a:xfrm>
            <a:prstGeom prst="line">
              <a:avLst/>
            </a:prstGeom>
            <a:ln w="31750" cmpd="sng">
              <a:solidFill>
                <a:schemeClr val="tx2"/>
              </a:solidFill>
              <a:headEnd w="lg" len="med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mit Pfeil 16"/>
            <p:cNvCxnSpPr>
              <a:stCxn id="12" idx="2"/>
              <a:endCxn id="14" idx="0"/>
            </p:cNvCxnSpPr>
            <p:nvPr/>
          </p:nvCxnSpPr>
          <p:spPr>
            <a:xfrm>
              <a:off x="7781277" y="2555510"/>
              <a:ext cx="1132995" cy="1113303"/>
            </a:xfrm>
            <a:prstGeom prst="straightConnector1">
              <a:avLst/>
            </a:prstGeom>
            <a:ln w="31750" cmpd="sng">
              <a:solidFill>
                <a:schemeClr val="tx2"/>
              </a:solidFill>
              <a:headEnd w="lg" len="med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mit Pfeil 17"/>
            <p:cNvCxnSpPr>
              <a:endCxn id="12" idx="0"/>
            </p:cNvCxnSpPr>
            <p:nvPr/>
          </p:nvCxnSpPr>
          <p:spPr>
            <a:xfrm>
              <a:off x="7781277" y="1717654"/>
              <a:ext cx="0" cy="417288"/>
            </a:xfrm>
            <a:prstGeom prst="straightConnector1">
              <a:avLst/>
            </a:prstGeom>
            <a:ln w="31750" cmpd="sng">
              <a:solidFill>
                <a:schemeClr val="tx2"/>
              </a:solidFill>
              <a:headEnd w="lg" len="med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 Verbindung mit Pfeil 18"/>
            <p:cNvCxnSpPr>
              <a:stCxn id="13" idx="2"/>
              <a:endCxn id="15" idx="0"/>
            </p:cNvCxnSpPr>
            <p:nvPr/>
          </p:nvCxnSpPr>
          <p:spPr>
            <a:xfrm>
              <a:off x="6746670" y="4089381"/>
              <a:ext cx="1077434" cy="976023"/>
            </a:xfrm>
            <a:prstGeom prst="straightConnector1">
              <a:avLst/>
            </a:prstGeom>
            <a:ln w="31750" cmpd="sng">
              <a:solidFill>
                <a:schemeClr val="tx2"/>
              </a:solidFill>
              <a:headEnd w="lg" len="med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 Verbindung mit Pfeil 19"/>
            <p:cNvCxnSpPr>
              <a:stCxn id="14" idx="2"/>
              <a:endCxn id="15" idx="0"/>
            </p:cNvCxnSpPr>
            <p:nvPr/>
          </p:nvCxnSpPr>
          <p:spPr>
            <a:xfrm flipH="1">
              <a:off x="7824104" y="4089381"/>
              <a:ext cx="1090168" cy="976023"/>
            </a:xfrm>
            <a:prstGeom prst="straightConnector1">
              <a:avLst/>
            </a:prstGeom>
            <a:ln w="31750" cmpd="sng">
              <a:solidFill>
                <a:schemeClr val="tx2"/>
              </a:solidFill>
              <a:headEnd w="lg" len="med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feld 20"/>
            <p:cNvSpPr txBox="1"/>
            <p:nvPr/>
          </p:nvSpPr>
          <p:spPr>
            <a:xfrm>
              <a:off x="7285387" y="1369171"/>
              <a:ext cx="1103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smtClean="0"/>
                <a:t>HTTP 80</a:t>
              </a:r>
              <a:endParaRPr lang="de-DE" dirty="0"/>
            </a:p>
          </p:txBody>
        </p:sp>
        <p:sp>
          <p:nvSpPr>
            <p:cNvPr id="22" name="Abgerundetes Rechteck 21"/>
            <p:cNvSpPr/>
            <p:nvPr/>
          </p:nvSpPr>
          <p:spPr>
            <a:xfrm>
              <a:off x="8914272" y="2134942"/>
              <a:ext cx="1988288" cy="420568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 err="1" smtClean="0"/>
                <a:t>HAproxy</a:t>
              </a:r>
              <a:r>
                <a:rPr lang="de-DE" dirty="0" smtClean="0"/>
                <a:t> </a:t>
              </a:r>
              <a:r>
                <a:rPr lang="de-DE" sz="1400" dirty="0" smtClean="0"/>
                <a:t>(</a:t>
              </a:r>
              <a:r>
                <a:rPr lang="de-DE" sz="1400" dirty="0" err="1" smtClean="0"/>
                <a:t>standby</a:t>
              </a:r>
              <a:r>
                <a:rPr lang="de-DE" sz="1400" dirty="0" smtClean="0"/>
                <a:t>)</a:t>
              </a:r>
            </a:p>
          </p:txBody>
        </p:sp>
        <p:sp>
          <p:nvSpPr>
            <p:cNvPr id="23" name="Abgerundetes Rechteck 22"/>
            <p:cNvSpPr/>
            <p:nvPr/>
          </p:nvSpPr>
          <p:spPr>
            <a:xfrm>
              <a:off x="6558532" y="1982598"/>
              <a:ext cx="4433778" cy="797816"/>
            </a:xfrm>
            <a:prstGeom prst="roundRect">
              <a:avLst/>
            </a:prstGeom>
            <a:noFill/>
            <a:ln w="28575">
              <a:solidFill>
                <a:schemeClr val="bg2">
                  <a:lumMod val="25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 err="1" smtClean="0"/>
            </a:p>
          </p:txBody>
        </p:sp>
        <p:sp>
          <p:nvSpPr>
            <p:cNvPr id="24" name="Textfeld 23"/>
            <p:cNvSpPr txBox="1"/>
            <p:nvPr/>
          </p:nvSpPr>
          <p:spPr>
            <a:xfrm>
              <a:off x="8863595" y="3130035"/>
              <a:ext cx="13195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i="1" dirty="0" err="1" smtClean="0"/>
                <a:t>Scaling</a:t>
              </a:r>
              <a:r>
                <a:rPr lang="de-DE" sz="1400" i="1" dirty="0" smtClean="0"/>
                <a:t> Group</a:t>
              </a:r>
              <a:endParaRPr lang="de-DE" sz="1400" i="1" dirty="0"/>
            </a:p>
          </p:txBody>
        </p:sp>
        <p:sp>
          <p:nvSpPr>
            <p:cNvPr id="25" name="Textfeld 24"/>
            <p:cNvSpPr txBox="1"/>
            <p:nvPr/>
          </p:nvSpPr>
          <p:spPr>
            <a:xfrm>
              <a:off x="8530576" y="1668117"/>
              <a:ext cx="247670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i="1" dirty="0" smtClean="0"/>
                <a:t>High </a:t>
              </a:r>
              <a:r>
                <a:rPr lang="de-DE" sz="1400" i="1" dirty="0" err="1" smtClean="0"/>
                <a:t>Availability</a:t>
              </a:r>
              <a:r>
                <a:rPr lang="de-DE" sz="1400" i="1" dirty="0" smtClean="0"/>
                <a:t> / Replication</a:t>
              </a:r>
              <a:endParaRPr lang="de-DE" sz="1400" i="1" dirty="0"/>
            </a:p>
          </p:txBody>
        </p:sp>
        <p:sp>
          <p:nvSpPr>
            <p:cNvPr id="26" name="Abgerundetes Rechteck 25"/>
            <p:cNvSpPr/>
            <p:nvPr/>
          </p:nvSpPr>
          <p:spPr>
            <a:xfrm>
              <a:off x="6621848" y="4898927"/>
              <a:ext cx="2314670" cy="741645"/>
            </a:xfrm>
            <a:prstGeom prst="roundRect">
              <a:avLst/>
            </a:prstGeom>
            <a:noFill/>
            <a:ln w="28575">
              <a:solidFill>
                <a:schemeClr val="bg2">
                  <a:lumMod val="25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 err="1" smtClean="0"/>
            </a:p>
          </p:txBody>
        </p:sp>
        <p:sp>
          <p:nvSpPr>
            <p:cNvPr id="27" name="Textfeld 26"/>
            <p:cNvSpPr txBox="1"/>
            <p:nvPr/>
          </p:nvSpPr>
          <p:spPr>
            <a:xfrm>
              <a:off x="8223036" y="4609200"/>
              <a:ext cx="7922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i="1" dirty="0" err="1" smtClean="0"/>
                <a:t>Stateful</a:t>
              </a:r>
              <a:endParaRPr lang="de-DE" sz="1400" i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990721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3282FB-536A-4491-BC5C-9B3AAEEA56EF}" type="slidenum">
              <a:rPr lang="de-DE" smtClean="0"/>
              <a:t>11</a:t>
            </a:fld>
            <a:endParaRPr lang="de-DE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Docker Compose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6186" y="1329050"/>
            <a:ext cx="3809910" cy="3750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890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/>
          <p:cNvSpPr/>
          <p:nvPr/>
        </p:nvSpPr>
        <p:spPr>
          <a:xfrm>
            <a:off x="3756922" y="1935078"/>
            <a:ext cx="7520678" cy="40005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Docker Compose Overview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3282FB-536A-4491-BC5C-9B3AAEEA56EF}" type="slidenum">
              <a:rPr lang="de-DE" smtClean="0"/>
              <a:t>12</a:t>
            </a:fld>
            <a:endParaRPr lang="de-D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2988" y="1935078"/>
            <a:ext cx="3809910" cy="375004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9129883" y="3105829"/>
            <a:ext cx="1188720" cy="567087"/>
          </a:xfrm>
          <a:prstGeom prst="rect">
            <a:avLst/>
          </a:prstGeom>
          <a:solidFill>
            <a:srgbClr val="2AB7FF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 smtClean="0"/>
          </a:p>
        </p:txBody>
      </p:sp>
      <p:sp>
        <p:nvSpPr>
          <p:cNvPr id="8" name="Rectangle 7"/>
          <p:cNvSpPr/>
          <p:nvPr/>
        </p:nvSpPr>
        <p:spPr>
          <a:xfrm>
            <a:off x="9129883" y="4111930"/>
            <a:ext cx="1188720" cy="567087"/>
          </a:xfrm>
          <a:prstGeom prst="rect">
            <a:avLst/>
          </a:prstGeom>
          <a:solidFill>
            <a:srgbClr val="2AB7FF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 smtClean="0"/>
          </a:p>
        </p:txBody>
      </p:sp>
      <p:sp>
        <p:nvSpPr>
          <p:cNvPr id="9" name="Rectangle 8"/>
          <p:cNvSpPr/>
          <p:nvPr/>
        </p:nvSpPr>
        <p:spPr>
          <a:xfrm>
            <a:off x="9129883" y="5118031"/>
            <a:ext cx="1188720" cy="567087"/>
          </a:xfrm>
          <a:prstGeom prst="rect">
            <a:avLst/>
          </a:prstGeom>
          <a:solidFill>
            <a:srgbClr val="2AB7FF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 err="1" smtClean="0"/>
          </a:p>
        </p:txBody>
      </p:sp>
      <p:sp>
        <p:nvSpPr>
          <p:cNvPr id="10" name="Rectangle 9"/>
          <p:cNvSpPr/>
          <p:nvPr/>
        </p:nvSpPr>
        <p:spPr>
          <a:xfrm>
            <a:off x="5729379" y="3239087"/>
            <a:ext cx="1188720" cy="567087"/>
          </a:xfrm>
          <a:prstGeom prst="rect">
            <a:avLst/>
          </a:prstGeom>
          <a:solidFill>
            <a:srgbClr val="2AB7FF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 smtClean="0"/>
          </a:p>
        </p:txBody>
      </p:sp>
      <p:sp>
        <p:nvSpPr>
          <p:cNvPr id="11" name="TextBox 10"/>
          <p:cNvSpPr txBox="1"/>
          <p:nvPr/>
        </p:nvSpPr>
        <p:spPr>
          <a:xfrm>
            <a:off x="9317721" y="3204706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image</a:t>
            </a:r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9317720" y="4210807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image</a:t>
            </a:r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9317719" y="5216908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image</a:t>
            </a:r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5754151" y="4557859"/>
            <a:ext cx="1188720" cy="567087"/>
          </a:xfrm>
          <a:prstGeom prst="rect">
            <a:avLst/>
          </a:prstGeom>
          <a:solidFill>
            <a:srgbClr val="2AB7FF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 smtClean="0"/>
          </a:p>
        </p:txBody>
      </p:sp>
      <p:sp>
        <p:nvSpPr>
          <p:cNvPr id="16" name="TextBox 15"/>
          <p:cNvSpPr txBox="1"/>
          <p:nvPr/>
        </p:nvSpPr>
        <p:spPr>
          <a:xfrm>
            <a:off x="8529989" y="2142424"/>
            <a:ext cx="23519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 smtClean="0"/>
              <a:t>Images from </a:t>
            </a:r>
            <a:r>
              <a:rPr lang="en-US" i="1" smtClean="0"/>
              <a:t>registry </a:t>
            </a:r>
            <a:br>
              <a:rPr lang="en-US" i="1" smtClean="0"/>
            </a:br>
            <a:r>
              <a:rPr lang="en-US" i="1" smtClean="0"/>
              <a:t>or local repo</a:t>
            </a:r>
            <a:endParaRPr lang="en-US" i="1"/>
          </a:p>
        </p:txBody>
      </p:sp>
      <p:sp>
        <p:nvSpPr>
          <p:cNvPr id="17" name="TextBox 16"/>
          <p:cNvSpPr txBox="1"/>
          <p:nvPr/>
        </p:nvSpPr>
        <p:spPr>
          <a:xfrm>
            <a:off x="5704607" y="3318412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Dockerfile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5729379" y="4693312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Dockerfile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5493147" y="2142424"/>
            <a:ext cx="17107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 smtClean="0"/>
              <a:t>Recipe to build</a:t>
            </a:r>
            <a:br>
              <a:rPr lang="en-US" i="1" dirty="0" smtClean="0"/>
            </a:br>
            <a:r>
              <a:rPr lang="en-US" i="1" dirty="0" smtClean="0"/>
              <a:t>an image</a:t>
            </a:r>
            <a:endParaRPr lang="en-US" i="1" dirty="0"/>
          </a:p>
        </p:txBody>
      </p:sp>
      <p:sp>
        <p:nvSpPr>
          <p:cNvPr id="20" name="Oval 19"/>
          <p:cNvSpPr/>
          <p:nvPr/>
        </p:nvSpPr>
        <p:spPr>
          <a:xfrm>
            <a:off x="5898453" y="4454887"/>
            <a:ext cx="219456" cy="238425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 smtClean="0"/>
          </a:p>
        </p:txBody>
      </p:sp>
      <p:sp>
        <p:nvSpPr>
          <p:cNvPr id="22" name="Oval 21"/>
          <p:cNvSpPr/>
          <p:nvPr/>
        </p:nvSpPr>
        <p:spPr>
          <a:xfrm>
            <a:off x="5998664" y="3127535"/>
            <a:ext cx="219456" cy="238425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 smtClean="0"/>
          </a:p>
        </p:txBody>
      </p:sp>
      <p:sp>
        <p:nvSpPr>
          <p:cNvPr id="23" name="Oval 22"/>
          <p:cNvSpPr/>
          <p:nvPr/>
        </p:nvSpPr>
        <p:spPr>
          <a:xfrm>
            <a:off x="9004346" y="4276260"/>
            <a:ext cx="219456" cy="238425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 smtClean="0"/>
          </a:p>
        </p:txBody>
      </p:sp>
      <p:sp>
        <p:nvSpPr>
          <p:cNvPr id="24" name="Oval 23"/>
          <p:cNvSpPr/>
          <p:nvPr/>
        </p:nvSpPr>
        <p:spPr>
          <a:xfrm>
            <a:off x="9001490" y="5282361"/>
            <a:ext cx="219456" cy="238425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 smtClean="0"/>
          </a:p>
        </p:txBody>
      </p:sp>
      <p:sp>
        <p:nvSpPr>
          <p:cNvPr id="25" name="Oval 24"/>
          <p:cNvSpPr/>
          <p:nvPr/>
        </p:nvSpPr>
        <p:spPr>
          <a:xfrm>
            <a:off x="8996590" y="3252520"/>
            <a:ext cx="219456" cy="238425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 smtClean="0"/>
          </a:p>
        </p:txBody>
      </p:sp>
      <p:sp>
        <p:nvSpPr>
          <p:cNvPr id="26" name="TextBox 25"/>
          <p:cNvSpPr txBox="1"/>
          <p:nvPr/>
        </p:nvSpPr>
        <p:spPr>
          <a:xfrm>
            <a:off x="6042476" y="4205855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Ports</a:t>
            </a:r>
            <a:endParaRPr lang="en-US" dirty="0">
              <a:solidFill>
                <a:srgbClr val="0070C0"/>
              </a:solidFill>
            </a:endParaRPr>
          </a:p>
        </p:txBody>
      </p:sp>
      <p:cxnSp>
        <p:nvCxnSpPr>
          <p:cNvPr id="28" name="Straight Arrow Connector 27"/>
          <p:cNvCxnSpPr>
            <a:endCxn id="20" idx="0"/>
          </p:cNvCxnSpPr>
          <p:nvPr/>
        </p:nvCxnSpPr>
        <p:spPr>
          <a:xfrm>
            <a:off x="5998664" y="3822414"/>
            <a:ext cx="9517" cy="632473"/>
          </a:xfrm>
          <a:prstGeom prst="straightConnector1">
            <a:avLst/>
          </a:prstGeom>
          <a:ln w="31750" cmpd="sng">
            <a:solidFill>
              <a:schemeClr val="tx2"/>
            </a:solidFill>
            <a:headEnd w="lg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5997932" y="3855082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Links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5" name="Oval 34"/>
          <p:cNvSpPr/>
          <p:nvPr/>
        </p:nvSpPr>
        <p:spPr>
          <a:xfrm>
            <a:off x="6449910" y="3127534"/>
            <a:ext cx="219456" cy="238425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 smtClean="0"/>
          </a:p>
        </p:txBody>
      </p:sp>
      <p:cxnSp>
        <p:nvCxnSpPr>
          <p:cNvPr id="36" name="Straight Arrow Connector 35"/>
          <p:cNvCxnSpPr>
            <a:stCxn id="10" idx="3"/>
            <a:endCxn id="25" idx="2"/>
          </p:cNvCxnSpPr>
          <p:nvPr/>
        </p:nvCxnSpPr>
        <p:spPr>
          <a:xfrm flipV="1">
            <a:off x="6918099" y="3371733"/>
            <a:ext cx="2078491" cy="150898"/>
          </a:xfrm>
          <a:prstGeom prst="straightConnector1">
            <a:avLst/>
          </a:prstGeom>
          <a:ln w="31750" cmpd="sng">
            <a:solidFill>
              <a:schemeClr val="tx2"/>
            </a:solidFill>
            <a:headEnd w="lg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17" idx="3"/>
            <a:endCxn id="23" idx="2"/>
          </p:cNvCxnSpPr>
          <p:nvPr/>
        </p:nvCxnSpPr>
        <p:spPr>
          <a:xfrm>
            <a:off x="6915195" y="3503078"/>
            <a:ext cx="2089151" cy="892395"/>
          </a:xfrm>
          <a:prstGeom prst="straightConnector1">
            <a:avLst/>
          </a:prstGeom>
          <a:ln w="31750" cmpd="sng">
            <a:solidFill>
              <a:schemeClr val="tx2"/>
            </a:solidFill>
            <a:headEnd w="lg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18" idx="3"/>
            <a:endCxn id="24" idx="2"/>
          </p:cNvCxnSpPr>
          <p:nvPr/>
        </p:nvCxnSpPr>
        <p:spPr>
          <a:xfrm>
            <a:off x="6939967" y="4877978"/>
            <a:ext cx="2061523" cy="523596"/>
          </a:xfrm>
          <a:prstGeom prst="straightConnector1">
            <a:avLst/>
          </a:prstGeom>
          <a:ln w="31750" cmpd="sng">
            <a:solidFill>
              <a:schemeClr val="tx2"/>
            </a:solidFill>
            <a:headEnd w="lg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endCxn id="26" idx="3"/>
          </p:cNvCxnSpPr>
          <p:nvPr/>
        </p:nvCxnSpPr>
        <p:spPr>
          <a:xfrm flipH="1" flipV="1">
            <a:off x="6765751" y="4390521"/>
            <a:ext cx="2361228" cy="184666"/>
          </a:xfrm>
          <a:prstGeom prst="straightConnector1">
            <a:avLst/>
          </a:prstGeom>
          <a:ln w="31750" cmpd="sng">
            <a:solidFill>
              <a:schemeClr val="tx2"/>
            </a:solidFill>
            <a:headEnd w="lg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Right Arrow 52"/>
          <p:cNvSpPr/>
          <p:nvPr/>
        </p:nvSpPr>
        <p:spPr>
          <a:xfrm>
            <a:off x="5493147" y="4645187"/>
            <a:ext cx="284110" cy="386496"/>
          </a:xfrm>
          <a:prstGeom prst="rightArrow">
            <a:avLst/>
          </a:prstGeom>
          <a:solidFill>
            <a:schemeClr val="accent4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 smtClean="0"/>
          </a:p>
        </p:txBody>
      </p:sp>
      <p:sp>
        <p:nvSpPr>
          <p:cNvPr id="54" name="Right Arrow 53"/>
          <p:cNvSpPr/>
          <p:nvPr/>
        </p:nvSpPr>
        <p:spPr>
          <a:xfrm flipH="1">
            <a:off x="10319883" y="3204706"/>
            <a:ext cx="284110" cy="386496"/>
          </a:xfrm>
          <a:prstGeom prst="rightArrow">
            <a:avLst/>
          </a:prstGeom>
          <a:solidFill>
            <a:schemeClr val="accent4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 smtClean="0"/>
          </a:p>
        </p:txBody>
      </p:sp>
      <p:sp>
        <p:nvSpPr>
          <p:cNvPr id="55" name="Right Arrow 54"/>
          <p:cNvSpPr/>
          <p:nvPr/>
        </p:nvSpPr>
        <p:spPr>
          <a:xfrm flipH="1">
            <a:off x="10319883" y="4209303"/>
            <a:ext cx="284110" cy="386496"/>
          </a:xfrm>
          <a:prstGeom prst="rightArrow">
            <a:avLst/>
          </a:prstGeom>
          <a:solidFill>
            <a:schemeClr val="accent4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 smtClean="0"/>
          </a:p>
        </p:txBody>
      </p:sp>
      <p:sp>
        <p:nvSpPr>
          <p:cNvPr id="56" name="Right Arrow 55"/>
          <p:cNvSpPr/>
          <p:nvPr/>
        </p:nvSpPr>
        <p:spPr>
          <a:xfrm flipH="1">
            <a:off x="10318598" y="5228438"/>
            <a:ext cx="284110" cy="386496"/>
          </a:xfrm>
          <a:prstGeom prst="rightArrow">
            <a:avLst/>
          </a:prstGeom>
          <a:solidFill>
            <a:schemeClr val="accent4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 smtClean="0"/>
          </a:p>
        </p:txBody>
      </p:sp>
      <p:sp>
        <p:nvSpPr>
          <p:cNvPr id="57" name="Right Arrow 56"/>
          <p:cNvSpPr/>
          <p:nvPr/>
        </p:nvSpPr>
        <p:spPr>
          <a:xfrm>
            <a:off x="5437015" y="3330577"/>
            <a:ext cx="284110" cy="386496"/>
          </a:xfrm>
          <a:prstGeom prst="rightArrow">
            <a:avLst/>
          </a:prstGeom>
          <a:solidFill>
            <a:schemeClr val="accent4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 smtClean="0"/>
          </a:p>
        </p:txBody>
      </p:sp>
      <p:sp>
        <p:nvSpPr>
          <p:cNvPr id="58" name="TextBox 57"/>
          <p:cNvSpPr txBox="1"/>
          <p:nvPr/>
        </p:nvSpPr>
        <p:spPr>
          <a:xfrm>
            <a:off x="3917371" y="3176083"/>
            <a:ext cx="15183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Startup CMD</a:t>
            </a:r>
          </a:p>
          <a:p>
            <a:r>
              <a:rPr lang="en-US" dirty="0" smtClean="0">
                <a:solidFill>
                  <a:srgbClr val="0070C0"/>
                </a:solidFill>
              </a:rPr>
              <a:t>&amp; ENVVARs</a:t>
            </a:r>
            <a:endParaRPr lang="en-US" dirty="0">
              <a:solidFill>
                <a:srgbClr val="0070C0"/>
              </a:solidFill>
            </a:endParaRPr>
          </a:p>
        </p:txBody>
      </p:sp>
      <p:cxnSp>
        <p:nvCxnSpPr>
          <p:cNvPr id="60" name="Straight Arrow Connector 59"/>
          <p:cNvCxnSpPr/>
          <p:nvPr/>
        </p:nvCxnSpPr>
        <p:spPr>
          <a:xfrm flipV="1">
            <a:off x="6893663" y="3144889"/>
            <a:ext cx="2220411" cy="176610"/>
          </a:xfrm>
          <a:prstGeom prst="straightConnector1">
            <a:avLst/>
          </a:prstGeom>
          <a:ln w="31750" cmpd="sng">
            <a:solidFill>
              <a:schemeClr val="tx2"/>
            </a:solidFill>
            <a:prstDash val="sysDot"/>
            <a:headEnd w="lg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 rot="21384905">
            <a:off x="6891438" y="2788024"/>
            <a:ext cx="2249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rgbClr val="0070C0"/>
                </a:solidFill>
              </a:rPr>
              <a:t>Startup dependency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63" name="Can 62"/>
          <p:cNvSpPr/>
          <p:nvPr/>
        </p:nvSpPr>
        <p:spPr>
          <a:xfrm>
            <a:off x="4430936" y="3985560"/>
            <a:ext cx="642273" cy="355700"/>
          </a:xfrm>
          <a:prstGeom prst="can">
            <a:avLst/>
          </a:prstGeom>
          <a:solidFill>
            <a:schemeClr val="accent4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 smtClean="0"/>
          </a:p>
        </p:txBody>
      </p:sp>
      <p:cxnSp>
        <p:nvCxnSpPr>
          <p:cNvPr id="64" name="Straight Arrow Connector 63"/>
          <p:cNvCxnSpPr/>
          <p:nvPr/>
        </p:nvCxnSpPr>
        <p:spPr>
          <a:xfrm flipH="1">
            <a:off x="5107504" y="3814294"/>
            <a:ext cx="639719" cy="240912"/>
          </a:xfrm>
          <a:prstGeom prst="straightConnector1">
            <a:avLst/>
          </a:prstGeom>
          <a:ln w="31750" cmpd="sng">
            <a:solidFill>
              <a:schemeClr val="tx2"/>
            </a:solidFill>
            <a:headEnd w="lg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4223321" y="4341260"/>
            <a:ext cx="1069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rgbClr val="0070C0"/>
                </a:solidFill>
              </a:rPr>
              <a:t>Volumes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68" name="Rechteck 11"/>
          <p:cNvSpPr/>
          <p:nvPr/>
        </p:nvSpPr>
        <p:spPr>
          <a:xfrm>
            <a:off x="5073209" y="5987281"/>
            <a:ext cx="50450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>
                <a:hlinkClick r:id="rId3"/>
              </a:rPr>
              <a:t>https://</a:t>
            </a:r>
            <a:r>
              <a:rPr lang="de-DE" dirty="0" smtClean="0">
                <a:hlinkClick r:id="rId3"/>
              </a:rPr>
              <a:t>docs.docker.com/compose/compose-file</a:t>
            </a:r>
            <a:r>
              <a:rPr lang="de-DE" dirty="0" smtClean="0"/>
              <a:t> </a:t>
            </a:r>
            <a:endParaRPr lang="de-DE" dirty="0"/>
          </a:p>
        </p:txBody>
      </p:sp>
      <p:sp>
        <p:nvSpPr>
          <p:cNvPr id="69" name="Rechteck 10"/>
          <p:cNvSpPr/>
          <p:nvPr/>
        </p:nvSpPr>
        <p:spPr>
          <a:xfrm>
            <a:off x="5073209" y="6294467"/>
            <a:ext cx="47116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>
                <a:hlinkClick r:id="rId4"/>
              </a:rPr>
              <a:t>https://</a:t>
            </a:r>
            <a:r>
              <a:rPr lang="de-DE" dirty="0" smtClean="0">
                <a:hlinkClick r:id="rId4"/>
              </a:rPr>
              <a:t>docs.docker.com/compose/reference</a:t>
            </a:r>
            <a:r>
              <a:rPr lang="de-DE" dirty="0" smtClean="0"/>
              <a:t>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09753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Compose</a:t>
            </a:r>
            <a:r>
              <a:rPr lang="de-DE" dirty="0" smtClean="0"/>
              <a:t>: Building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Wiring</a:t>
            </a:r>
            <a:r>
              <a:rPr lang="de-DE" dirty="0" smtClean="0"/>
              <a:t> Multiple Containers </a:t>
            </a:r>
            <a:r>
              <a:rPr lang="de-DE" dirty="0" err="1" smtClean="0"/>
              <a:t>Locally</a:t>
            </a:r>
            <a:r>
              <a:rPr lang="de-DE" dirty="0" smtClean="0"/>
              <a:t>.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3282FB-536A-4491-BC5C-9B3AAEEA56EF}" type="slidenum">
              <a:rPr lang="de-DE" smtClean="0"/>
              <a:t>13</a:t>
            </a:fld>
            <a:endParaRPr lang="de-DE"/>
          </a:p>
        </p:txBody>
      </p:sp>
      <p:sp>
        <p:nvSpPr>
          <p:cNvPr id="9" name="Rechteck 8"/>
          <p:cNvSpPr/>
          <p:nvPr/>
        </p:nvSpPr>
        <p:spPr>
          <a:xfrm>
            <a:off x="499197" y="1084743"/>
            <a:ext cx="11479444" cy="4770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Source Code Pro" charset="0"/>
                <a:ea typeface="Source Code Pro" charset="0"/>
                <a:cs typeface="Source Code Pro" charset="0"/>
              </a:rPr>
              <a:t>version: '2' </a:t>
            </a:r>
            <a:endParaRPr lang="en-US" sz="1600" dirty="0" smtClean="0">
              <a:latin typeface="Source Code Pro" charset="0"/>
              <a:ea typeface="Source Code Pro" charset="0"/>
              <a:cs typeface="Source Code Pro" charset="0"/>
            </a:endParaRPr>
          </a:p>
          <a:p>
            <a:r>
              <a:rPr lang="en-US" sz="1600" dirty="0" smtClean="0">
                <a:latin typeface="Source Code Pro" charset="0"/>
                <a:ea typeface="Source Code Pro" charset="0"/>
                <a:cs typeface="Source Code Pro" charset="0"/>
              </a:rPr>
              <a:t>services</a:t>
            </a:r>
            <a:r>
              <a:rPr lang="en-US" sz="1600" dirty="0">
                <a:latin typeface="Source Code Pro" charset="0"/>
                <a:ea typeface="Source Code Pro" charset="0"/>
                <a:cs typeface="Source Code Pro" charset="0"/>
              </a:rPr>
              <a:t>:</a:t>
            </a:r>
            <a:endParaRPr lang="de-DE" sz="1600" b="1" dirty="0" smtClean="0">
              <a:latin typeface="Source Code Pro" charset="0"/>
              <a:ea typeface="Source Code Pro" charset="0"/>
              <a:cs typeface="Source Code Pro" charset="0"/>
            </a:endParaRPr>
          </a:p>
          <a:p>
            <a:pPr lvl="1"/>
            <a:r>
              <a:rPr lang="de-DE" sz="1600" b="1" dirty="0" err="1" smtClean="0">
                <a:latin typeface="Source Code Pro" charset="0"/>
                <a:ea typeface="Source Code Pro" charset="0"/>
                <a:cs typeface="Source Code Pro" charset="0"/>
              </a:rPr>
              <a:t>consul</a:t>
            </a:r>
            <a:r>
              <a:rPr lang="de-DE" sz="1600" b="1" dirty="0">
                <a:latin typeface="Source Code Pro" charset="0"/>
                <a:ea typeface="Source Code Pro" charset="0"/>
                <a:cs typeface="Source Code Pro" charset="0"/>
              </a:rPr>
              <a:t>:</a:t>
            </a:r>
          </a:p>
          <a:p>
            <a:pPr lvl="1"/>
            <a:r>
              <a:rPr lang="de-DE" sz="1600" dirty="0">
                <a:latin typeface="Source Code Pro" charset="0"/>
                <a:ea typeface="Source Code Pro" charset="0"/>
                <a:cs typeface="Source Code Pro" charset="0"/>
              </a:rPr>
              <a:t>  </a:t>
            </a:r>
            <a:r>
              <a:rPr lang="de-DE" sz="1600" dirty="0" err="1">
                <a:latin typeface="Source Code Pro" charset="0"/>
                <a:ea typeface="Source Code Pro" charset="0"/>
                <a:cs typeface="Source Code Pro" charset="0"/>
              </a:rPr>
              <a:t>image</a:t>
            </a:r>
            <a:r>
              <a:rPr lang="de-DE" sz="1600" dirty="0">
                <a:latin typeface="Source Code Pro" charset="0"/>
                <a:ea typeface="Source Code Pro" charset="0"/>
                <a:cs typeface="Source Code Pro" charset="0"/>
              </a:rPr>
              <a:t>: </a:t>
            </a:r>
            <a:r>
              <a:rPr lang="de-DE" sz="1600" dirty="0" err="1">
                <a:latin typeface="Source Code Pro" charset="0"/>
                <a:ea typeface="Source Code Pro" charset="0"/>
                <a:cs typeface="Source Code Pro" charset="0"/>
              </a:rPr>
              <a:t>gliderlabs</a:t>
            </a:r>
            <a:r>
              <a:rPr lang="de-DE" sz="1600" dirty="0">
                <a:latin typeface="Source Code Pro" charset="0"/>
                <a:ea typeface="Source Code Pro" charset="0"/>
                <a:cs typeface="Source Code Pro" charset="0"/>
              </a:rPr>
              <a:t>/consul-server:0.6</a:t>
            </a:r>
          </a:p>
          <a:p>
            <a:pPr lvl="1"/>
            <a:r>
              <a:rPr lang="de-DE" sz="1600" dirty="0">
                <a:latin typeface="Source Code Pro" charset="0"/>
                <a:ea typeface="Source Code Pro" charset="0"/>
                <a:cs typeface="Source Code Pro" charset="0"/>
              </a:rPr>
              <a:t>  </a:t>
            </a:r>
            <a:r>
              <a:rPr lang="de-DE" sz="1600" dirty="0" err="1">
                <a:latin typeface="Source Code Pro" charset="0"/>
                <a:ea typeface="Source Code Pro" charset="0"/>
                <a:cs typeface="Source Code Pro" charset="0"/>
              </a:rPr>
              <a:t>command</a:t>
            </a:r>
            <a:r>
              <a:rPr lang="de-DE" sz="1600" dirty="0">
                <a:latin typeface="Source Code Pro" charset="0"/>
                <a:ea typeface="Source Code Pro" charset="0"/>
                <a:cs typeface="Source Code Pro" charset="0"/>
              </a:rPr>
              <a:t>: "-</a:t>
            </a:r>
            <a:r>
              <a:rPr lang="de-DE" sz="1600" dirty="0" err="1">
                <a:latin typeface="Source Code Pro" charset="0"/>
                <a:ea typeface="Source Code Pro" charset="0"/>
                <a:cs typeface="Source Code Pro" charset="0"/>
              </a:rPr>
              <a:t>data</a:t>
            </a:r>
            <a:r>
              <a:rPr lang="de-DE" sz="1600" dirty="0">
                <a:latin typeface="Source Code Pro" charset="0"/>
                <a:ea typeface="Source Code Pro" charset="0"/>
                <a:cs typeface="Source Code Pro" charset="0"/>
              </a:rPr>
              <a:t>-dir /</a:t>
            </a:r>
            <a:r>
              <a:rPr lang="de-DE" sz="1600" dirty="0" err="1">
                <a:latin typeface="Source Code Pro" charset="0"/>
                <a:ea typeface="Source Code Pro" charset="0"/>
                <a:cs typeface="Source Code Pro" charset="0"/>
              </a:rPr>
              <a:t>tmp</a:t>
            </a:r>
            <a:r>
              <a:rPr lang="de-DE" sz="1600" dirty="0">
                <a:latin typeface="Source Code Pro" charset="0"/>
                <a:ea typeface="Source Code Pro" charset="0"/>
                <a:cs typeface="Source Code Pro" charset="0"/>
              </a:rPr>
              <a:t>/</a:t>
            </a:r>
            <a:r>
              <a:rPr lang="de-DE" sz="1600" dirty="0" err="1">
                <a:latin typeface="Source Code Pro" charset="0"/>
                <a:ea typeface="Source Code Pro" charset="0"/>
                <a:cs typeface="Source Code Pro" charset="0"/>
              </a:rPr>
              <a:t>consul</a:t>
            </a:r>
            <a:r>
              <a:rPr lang="de-DE" sz="1600" dirty="0">
                <a:latin typeface="Source Code Pro" charset="0"/>
                <a:ea typeface="Source Code Pro" charset="0"/>
                <a:cs typeface="Source Code Pro" charset="0"/>
              </a:rPr>
              <a:t> -bootstrap-</a:t>
            </a:r>
            <a:r>
              <a:rPr lang="de-DE" sz="1600" dirty="0" err="1">
                <a:latin typeface="Source Code Pro" charset="0"/>
                <a:ea typeface="Source Code Pro" charset="0"/>
                <a:cs typeface="Source Code Pro" charset="0"/>
              </a:rPr>
              <a:t>expect</a:t>
            </a:r>
            <a:r>
              <a:rPr lang="de-DE" sz="1600" dirty="0">
                <a:latin typeface="Source Code Pro" charset="0"/>
                <a:ea typeface="Source Code Pro" charset="0"/>
                <a:cs typeface="Source Code Pro" charset="0"/>
              </a:rPr>
              <a:t> 1 -server -</a:t>
            </a:r>
            <a:r>
              <a:rPr lang="de-DE" sz="1600" dirty="0" err="1">
                <a:latin typeface="Source Code Pro" charset="0"/>
                <a:ea typeface="Source Code Pro" charset="0"/>
                <a:cs typeface="Source Code Pro" charset="0"/>
              </a:rPr>
              <a:t>ui</a:t>
            </a:r>
            <a:r>
              <a:rPr lang="de-DE" sz="1600" dirty="0">
                <a:latin typeface="Source Code Pro" charset="0"/>
                <a:ea typeface="Source Code Pro" charset="0"/>
                <a:cs typeface="Source Code Pro" charset="0"/>
              </a:rPr>
              <a:t> -</a:t>
            </a:r>
            <a:r>
              <a:rPr lang="de-DE" sz="1600" dirty="0" err="1">
                <a:latin typeface="Source Code Pro" charset="0"/>
                <a:ea typeface="Source Code Pro" charset="0"/>
                <a:cs typeface="Source Code Pro" charset="0"/>
              </a:rPr>
              <a:t>node</a:t>
            </a:r>
            <a:r>
              <a:rPr lang="de-DE" sz="1600" dirty="0">
                <a:latin typeface="Source Code Pro" charset="0"/>
                <a:ea typeface="Source Code Pro" charset="0"/>
                <a:cs typeface="Source Code Pro" charset="0"/>
              </a:rPr>
              <a:t>=</a:t>
            </a:r>
            <a:r>
              <a:rPr lang="de-DE" sz="1600" dirty="0" err="1">
                <a:latin typeface="Source Code Pro" charset="0"/>
                <a:ea typeface="Source Code Pro" charset="0"/>
                <a:cs typeface="Source Code Pro" charset="0"/>
              </a:rPr>
              <a:t>consul</a:t>
            </a:r>
            <a:r>
              <a:rPr lang="de-DE" sz="1600" dirty="0">
                <a:latin typeface="Source Code Pro" charset="0"/>
                <a:ea typeface="Source Code Pro" charset="0"/>
                <a:cs typeface="Source Code Pro" charset="0"/>
              </a:rPr>
              <a:t>-server"</a:t>
            </a:r>
          </a:p>
          <a:p>
            <a:pPr lvl="1"/>
            <a:r>
              <a:rPr lang="de-DE" sz="1600" dirty="0">
                <a:latin typeface="Source Code Pro" charset="0"/>
                <a:ea typeface="Source Code Pro" charset="0"/>
                <a:cs typeface="Source Code Pro" charset="0"/>
              </a:rPr>
              <a:t>  </a:t>
            </a:r>
            <a:r>
              <a:rPr lang="de-DE" sz="1600" dirty="0" err="1">
                <a:latin typeface="Source Code Pro" charset="0"/>
                <a:ea typeface="Source Code Pro" charset="0"/>
                <a:cs typeface="Source Code Pro" charset="0"/>
              </a:rPr>
              <a:t>environment</a:t>
            </a:r>
            <a:r>
              <a:rPr lang="de-DE" sz="1600" dirty="0">
                <a:latin typeface="Source Code Pro" charset="0"/>
                <a:ea typeface="Source Code Pro" charset="0"/>
                <a:cs typeface="Source Code Pro" charset="0"/>
              </a:rPr>
              <a:t>:</a:t>
            </a:r>
          </a:p>
          <a:p>
            <a:pPr lvl="1"/>
            <a:r>
              <a:rPr lang="de-DE" sz="1600" dirty="0">
                <a:latin typeface="Source Code Pro" charset="0"/>
                <a:ea typeface="Source Code Pro" charset="0"/>
                <a:cs typeface="Source Code Pro" charset="0"/>
              </a:rPr>
              <a:t>    - GOMAXPROCS=10</a:t>
            </a:r>
          </a:p>
          <a:p>
            <a:pPr lvl="1"/>
            <a:r>
              <a:rPr lang="de-DE" sz="1600" dirty="0">
                <a:latin typeface="Source Code Pro" charset="0"/>
                <a:ea typeface="Source Code Pro" charset="0"/>
                <a:cs typeface="Source Code Pro" charset="0"/>
              </a:rPr>
              <a:t>  </a:t>
            </a:r>
            <a:r>
              <a:rPr lang="de-DE" sz="1600" dirty="0" err="1">
                <a:latin typeface="Source Code Pro" charset="0"/>
                <a:ea typeface="Source Code Pro" charset="0"/>
                <a:cs typeface="Source Code Pro" charset="0"/>
              </a:rPr>
              <a:t>ports</a:t>
            </a:r>
            <a:r>
              <a:rPr lang="de-DE" sz="1600" dirty="0">
                <a:latin typeface="Source Code Pro" charset="0"/>
                <a:ea typeface="Source Code Pro" charset="0"/>
                <a:cs typeface="Source Code Pro" charset="0"/>
              </a:rPr>
              <a:t>:</a:t>
            </a:r>
          </a:p>
          <a:p>
            <a:pPr lvl="1"/>
            <a:r>
              <a:rPr lang="de-DE" sz="1600" dirty="0">
                <a:latin typeface="Source Code Pro" charset="0"/>
                <a:ea typeface="Source Code Pro" charset="0"/>
                <a:cs typeface="Source Code Pro" charset="0"/>
              </a:rPr>
              <a:t>    - "8300:8300"     #</a:t>
            </a:r>
            <a:r>
              <a:rPr lang="de-DE" sz="1600" dirty="0" err="1">
                <a:latin typeface="Source Code Pro" charset="0"/>
                <a:ea typeface="Source Code Pro" charset="0"/>
                <a:cs typeface="Source Code Pro" charset="0"/>
              </a:rPr>
              <a:t>server</a:t>
            </a:r>
            <a:r>
              <a:rPr lang="de-DE" sz="1600" dirty="0">
                <a:latin typeface="Source Code Pro" charset="0"/>
                <a:ea typeface="Source Code Pro" charset="0"/>
                <a:cs typeface="Source Code Pro" charset="0"/>
              </a:rPr>
              <a:t> - Server RPC </a:t>
            </a:r>
            <a:r>
              <a:rPr lang="de-DE" sz="1600" dirty="0" err="1">
                <a:latin typeface="Source Code Pro" charset="0"/>
                <a:ea typeface="Source Code Pro" charset="0"/>
                <a:cs typeface="Source Code Pro" charset="0"/>
              </a:rPr>
              <a:t>address</a:t>
            </a:r>
            <a:r>
              <a:rPr lang="de-DE" sz="1600" dirty="0">
                <a:latin typeface="Source Code Pro" charset="0"/>
                <a:ea typeface="Source Code Pro" charset="0"/>
                <a:cs typeface="Source Code Pro" charset="0"/>
              </a:rPr>
              <a:t>. Default 8300.</a:t>
            </a:r>
          </a:p>
          <a:p>
            <a:pPr lvl="1"/>
            <a:r>
              <a:rPr lang="de-DE" sz="1600" dirty="0">
                <a:latin typeface="Source Code Pro" charset="0"/>
                <a:ea typeface="Source Code Pro" charset="0"/>
                <a:cs typeface="Source Code Pro" charset="0"/>
              </a:rPr>
              <a:t>    - "8500:8500"     #http - The HTTP API, -1 </a:t>
            </a:r>
            <a:r>
              <a:rPr lang="de-DE" sz="1600" dirty="0" err="1">
                <a:latin typeface="Source Code Pro" charset="0"/>
                <a:ea typeface="Source Code Pro" charset="0"/>
                <a:cs typeface="Source Code Pro" charset="0"/>
              </a:rPr>
              <a:t>to</a:t>
            </a:r>
            <a:r>
              <a:rPr lang="de-DE" sz="1600" dirty="0"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600" dirty="0" err="1">
                <a:latin typeface="Source Code Pro" charset="0"/>
                <a:ea typeface="Source Code Pro" charset="0"/>
                <a:cs typeface="Source Code Pro" charset="0"/>
              </a:rPr>
              <a:t>disable</a:t>
            </a:r>
            <a:r>
              <a:rPr lang="de-DE" sz="1600" dirty="0">
                <a:latin typeface="Source Code Pro" charset="0"/>
                <a:ea typeface="Source Code Pro" charset="0"/>
                <a:cs typeface="Source Code Pro" charset="0"/>
              </a:rPr>
              <a:t>. Default 8500.</a:t>
            </a:r>
          </a:p>
          <a:p>
            <a:pPr lvl="1"/>
            <a:r>
              <a:rPr lang="de-DE" sz="1600" dirty="0">
                <a:latin typeface="Source Code Pro" charset="0"/>
                <a:ea typeface="Source Code Pro" charset="0"/>
                <a:cs typeface="Source Code Pro" charset="0"/>
              </a:rPr>
              <a:t>    - "8600:8600/</a:t>
            </a:r>
            <a:r>
              <a:rPr lang="de-DE" sz="1600" dirty="0" err="1">
                <a:latin typeface="Source Code Pro" charset="0"/>
                <a:ea typeface="Source Code Pro" charset="0"/>
                <a:cs typeface="Source Code Pro" charset="0"/>
              </a:rPr>
              <a:t>udp</a:t>
            </a:r>
            <a:r>
              <a:rPr lang="de-DE" sz="1600" dirty="0">
                <a:latin typeface="Source Code Pro" charset="0"/>
                <a:ea typeface="Source Code Pro" charset="0"/>
                <a:cs typeface="Source Code Pro" charset="0"/>
              </a:rPr>
              <a:t>" #</a:t>
            </a:r>
            <a:r>
              <a:rPr lang="de-DE" sz="1600" dirty="0" err="1">
                <a:latin typeface="Source Code Pro" charset="0"/>
                <a:ea typeface="Source Code Pro" charset="0"/>
                <a:cs typeface="Source Code Pro" charset="0"/>
              </a:rPr>
              <a:t>dns</a:t>
            </a:r>
            <a:r>
              <a:rPr lang="de-DE" sz="1600" dirty="0">
                <a:latin typeface="Source Code Pro" charset="0"/>
                <a:ea typeface="Source Code Pro" charset="0"/>
                <a:cs typeface="Source Code Pro" charset="0"/>
              </a:rPr>
              <a:t> - The DNS </a:t>
            </a:r>
            <a:r>
              <a:rPr lang="de-DE" sz="1600" dirty="0" err="1">
                <a:latin typeface="Source Code Pro" charset="0"/>
                <a:ea typeface="Source Code Pro" charset="0"/>
                <a:cs typeface="Source Code Pro" charset="0"/>
              </a:rPr>
              <a:t>server</a:t>
            </a:r>
            <a:r>
              <a:rPr lang="de-DE" sz="1600" dirty="0">
                <a:latin typeface="Source Code Pro" charset="0"/>
                <a:ea typeface="Source Code Pro" charset="0"/>
                <a:cs typeface="Source Code Pro" charset="0"/>
              </a:rPr>
              <a:t>, -1 </a:t>
            </a:r>
            <a:r>
              <a:rPr lang="de-DE" sz="1600" dirty="0" err="1">
                <a:latin typeface="Source Code Pro" charset="0"/>
                <a:ea typeface="Source Code Pro" charset="0"/>
                <a:cs typeface="Source Code Pro" charset="0"/>
              </a:rPr>
              <a:t>to</a:t>
            </a:r>
            <a:r>
              <a:rPr lang="de-DE" sz="1600" dirty="0"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600" dirty="0" err="1">
                <a:latin typeface="Source Code Pro" charset="0"/>
                <a:ea typeface="Source Code Pro" charset="0"/>
                <a:cs typeface="Source Code Pro" charset="0"/>
              </a:rPr>
              <a:t>disable</a:t>
            </a:r>
            <a:r>
              <a:rPr lang="de-DE" sz="1600" dirty="0">
                <a:latin typeface="Source Code Pro" charset="0"/>
                <a:ea typeface="Source Code Pro" charset="0"/>
                <a:cs typeface="Source Code Pro" charset="0"/>
              </a:rPr>
              <a:t>. Default 8600.</a:t>
            </a:r>
          </a:p>
          <a:p>
            <a:pPr lvl="1"/>
            <a:endParaRPr lang="de-DE" sz="1600" dirty="0">
              <a:latin typeface="Source Code Pro" charset="0"/>
              <a:ea typeface="Source Code Pro" charset="0"/>
              <a:cs typeface="Source Code Pro" charset="0"/>
            </a:endParaRPr>
          </a:p>
          <a:p>
            <a:pPr lvl="1"/>
            <a:r>
              <a:rPr lang="de-DE" sz="1600" b="1" dirty="0" err="1">
                <a:latin typeface="Source Code Pro" charset="0"/>
                <a:ea typeface="Source Code Pro" charset="0"/>
                <a:cs typeface="Source Code Pro" charset="0"/>
              </a:rPr>
              <a:t>zwitscher-chuck</a:t>
            </a:r>
            <a:r>
              <a:rPr lang="de-DE" sz="1600" b="1" dirty="0">
                <a:latin typeface="Source Code Pro" charset="0"/>
                <a:ea typeface="Source Code Pro" charset="0"/>
                <a:cs typeface="Source Code Pro" charset="0"/>
              </a:rPr>
              <a:t>:</a:t>
            </a:r>
          </a:p>
          <a:p>
            <a:pPr lvl="1"/>
            <a:r>
              <a:rPr lang="de-DE" sz="1600" dirty="0">
                <a:latin typeface="Source Code Pro" charset="0"/>
                <a:ea typeface="Source Code Pro" charset="0"/>
                <a:cs typeface="Source Code Pro" charset="0"/>
              </a:rPr>
              <a:t>  </a:t>
            </a:r>
            <a:r>
              <a:rPr lang="de-DE" sz="1600" dirty="0" err="1">
                <a:latin typeface="Source Code Pro" charset="0"/>
                <a:ea typeface="Source Code Pro" charset="0"/>
                <a:cs typeface="Source Code Pro" charset="0"/>
              </a:rPr>
              <a:t>build</a:t>
            </a:r>
            <a:r>
              <a:rPr lang="de-DE" sz="1600" dirty="0">
                <a:latin typeface="Source Code Pro" charset="0"/>
                <a:ea typeface="Source Code Pro" charset="0"/>
                <a:cs typeface="Source Code Pro" charset="0"/>
              </a:rPr>
              <a:t>: </a:t>
            </a:r>
            <a:endParaRPr lang="de-DE" sz="1600" dirty="0" smtClean="0">
              <a:latin typeface="Source Code Pro" charset="0"/>
              <a:ea typeface="Source Code Pro" charset="0"/>
              <a:cs typeface="Source Code Pro" charset="0"/>
            </a:endParaRPr>
          </a:p>
          <a:p>
            <a:pPr lvl="1"/>
            <a:r>
              <a:rPr lang="de-DE" sz="1600" dirty="0">
                <a:latin typeface="Source Code Pro" charset="0"/>
                <a:ea typeface="Source Code Pro" charset="0"/>
                <a:cs typeface="Source Code Pro" charset="0"/>
              </a:rPr>
              <a:t>	</a:t>
            </a:r>
            <a:r>
              <a:rPr lang="de-DE" sz="1600" dirty="0" err="1" smtClean="0">
                <a:latin typeface="Source Code Pro" charset="0"/>
                <a:ea typeface="Source Code Pro" charset="0"/>
                <a:cs typeface="Source Code Pro" charset="0"/>
              </a:rPr>
              <a:t>context</a:t>
            </a:r>
            <a:r>
              <a:rPr lang="de-DE" sz="1600" dirty="0" smtClean="0">
                <a:latin typeface="Source Code Pro" charset="0"/>
                <a:ea typeface="Source Code Pro" charset="0"/>
                <a:cs typeface="Source Code Pro" charset="0"/>
              </a:rPr>
              <a:t>: ../../</a:t>
            </a:r>
            <a:r>
              <a:rPr lang="de-DE" sz="1600" dirty="0" err="1" smtClean="0">
                <a:latin typeface="Source Code Pro" charset="0"/>
                <a:ea typeface="Source Code Pro" charset="0"/>
                <a:cs typeface="Source Code Pro" charset="0"/>
              </a:rPr>
              <a:t>services</a:t>
            </a:r>
            <a:r>
              <a:rPr lang="de-DE" sz="1600" dirty="0" smtClean="0">
                <a:latin typeface="Source Code Pro" charset="0"/>
                <a:ea typeface="Source Code Pro" charset="0"/>
                <a:cs typeface="Source Code Pro" charset="0"/>
              </a:rPr>
              <a:t>/</a:t>
            </a:r>
            <a:r>
              <a:rPr lang="de-DE" sz="1600" dirty="0" err="1" smtClean="0">
                <a:latin typeface="Source Code Pro" charset="0"/>
                <a:ea typeface="Source Code Pro" charset="0"/>
                <a:cs typeface="Source Code Pro" charset="0"/>
              </a:rPr>
              <a:t>zwitscher-app-chuck</a:t>
            </a:r>
            <a:endParaRPr lang="de-DE" sz="1600" dirty="0">
              <a:latin typeface="Source Code Pro" charset="0"/>
              <a:ea typeface="Source Code Pro" charset="0"/>
              <a:cs typeface="Source Code Pro" charset="0"/>
            </a:endParaRPr>
          </a:p>
          <a:p>
            <a:pPr lvl="1"/>
            <a:r>
              <a:rPr lang="de-DE" sz="1600" dirty="0">
                <a:latin typeface="Source Code Pro" charset="0"/>
                <a:ea typeface="Source Code Pro" charset="0"/>
                <a:cs typeface="Source Code Pro" charset="0"/>
              </a:rPr>
              <a:t>  </a:t>
            </a:r>
            <a:r>
              <a:rPr lang="de-DE" sz="1600" dirty="0" err="1">
                <a:latin typeface="Source Code Pro" charset="0"/>
                <a:ea typeface="Source Code Pro" charset="0"/>
                <a:cs typeface="Source Code Pro" charset="0"/>
              </a:rPr>
              <a:t>ports</a:t>
            </a:r>
            <a:r>
              <a:rPr lang="de-DE" sz="1600" dirty="0">
                <a:latin typeface="Source Code Pro" charset="0"/>
                <a:ea typeface="Source Code Pro" charset="0"/>
                <a:cs typeface="Source Code Pro" charset="0"/>
              </a:rPr>
              <a:t>:</a:t>
            </a:r>
          </a:p>
          <a:p>
            <a:pPr lvl="1"/>
            <a:r>
              <a:rPr lang="de-DE" sz="1600" dirty="0">
                <a:latin typeface="Source Code Pro" charset="0"/>
                <a:ea typeface="Source Code Pro" charset="0"/>
                <a:cs typeface="Source Code Pro" charset="0"/>
              </a:rPr>
              <a:t>    - "12340:12340"   #</a:t>
            </a:r>
            <a:r>
              <a:rPr lang="de-DE" sz="1600" dirty="0" err="1">
                <a:latin typeface="Source Code Pro" charset="0"/>
                <a:ea typeface="Source Code Pro" charset="0"/>
                <a:cs typeface="Source Code Pro" charset="0"/>
              </a:rPr>
              <a:t>chuck</a:t>
            </a:r>
            <a:r>
              <a:rPr lang="de-DE" sz="1600" dirty="0">
                <a:latin typeface="Source Code Pro" charset="0"/>
                <a:ea typeface="Source Code Pro" charset="0"/>
                <a:cs typeface="Source Code Pro" charset="0"/>
              </a:rPr>
              <a:t> REST </a:t>
            </a:r>
            <a:r>
              <a:rPr lang="de-DE" sz="1600" dirty="0" err="1">
                <a:latin typeface="Source Code Pro" charset="0"/>
                <a:ea typeface="Source Code Pro" charset="0"/>
                <a:cs typeface="Source Code Pro" charset="0"/>
              </a:rPr>
              <a:t>service</a:t>
            </a:r>
            <a:endParaRPr lang="de-DE" sz="1600" dirty="0">
              <a:latin typeface="Source Code Pro" charset="0"/>
              <a:ea typeface="Source Code Pro" charset="0"/>
              <a:cs typeface="Source Code Pro" charset="0"/>
            </a:endParaRPr>
          </a:p>
          <a:p>
            <a:pPr lvl="1"/>
            <a:r>
              <a:rPr lang="de-DE" sz="1600" dirty="0">
                <a:latin typeface="Source Code Pro" charset="0"/>
                <a:ea typeface="Source Code Pro" charset="0"/>
                <a:cs typeface="Source Code Pro" charset="0"/>
              </a:rPr>
              <a:t>  links:</a:t>
            </a:r>
          </a:p>
          <a:p>
            <a:pPr lvl="1"/>
            <a:r>
              <a:rPr lang="de-DE" sz="1600" dirty="0">
                <a:latin typeface="Source Code Pro" charset="0"/>
                <a:ea typeface="Source Code Pro" charset="0"/>
                <a:cs typeface="Source Code Pro" charset="0"/>
              </a:rPr>
              <a:t>    - </a:t>
            </a:r>
            <a:r>
              <a:rPr lang="de-DE" sz="1600" dirty="0" err="1">
                <a:latin typeface="Source Code Pro" charset="0"/>
                <a:ea typeface="Source Code Pro" charset="0"/>
                <a:cs typeface="Source Code Pro" charset="0"/>
              </a:rPr>
              <a:t>consul</a:t>
            </a:r>
            <a:endParaRPr lang="de-DE" sz="1600" dirty="0">
              <a:latin typeface="Source Code Pro" charset="0"/>
              <a:ea typeface="Source Code Pro" charset="0"/>
              <a:cs typeface="Source Code Pro" charset="0"/>
            </a:endParaRPr>
          </a:p>
        </p:txBody>
      </p:sp>
      <p:sp>
        <p:nvSpPr>
          <p:cNvPr id="10" name="Rechteck 9"/>
          <p:cNvSpPr/>
          <p:nvPr/>
        </p:nvSpPr>
        <p:spPr>
          <a:xfrm>
            <a:off x="6410029" y="5320463"/>
            <a:ext cx="5147563" cy="923330"/>
          </a:xfrm>
          <a:prstGeom prst="rect">
            <a:avLst/>
          </a:prstGeom>
          <a:solidFill>
            <a:srgbClr val="FFFFCC"/>
          </a:solidFill>
        </p:spPr>
        <p:txBody>
          <a:bodyPr wrap="none">
            <a:spAutoFit/>
          </a:bodyPr>
          <a:lstStyle/>
          <a:p>
            <a:r>
              <a:rPr lang="de-DE" dirty="0" err="1">
                <a:solidFill>
                  <a:srgbClr val="333333"/>
                </a:solidFill>
                <a:latin typeface="Source Code Pro" panose="020B0509030403020204" pitchFamily="49" charset="0"/>
              </a:rPr>
              <a:t>docker-compose</a:t>
            </a:r>
            <a:r>
              <a:rPr lang="de-DE" dirty="0">
                <a:solidFill>
                  <a:srgbClr val="333333"/>
                </a:solidFill>
                <a:latin typeface="Source Code Pro" panose="020B0509030403020204" pitchFamily="49" charset="0"/>
              </a:rPr>
              <a:t> -f </a:t>
            </a:r>
            <a:r>
              <a:rPr lang="de-DE" dirty="0" err="1" smtClean="0">
                <a:solidFill>
                  <a:srgbClr val="333333"/>
                </a:solidFill>
                <a:latin typeface="Source Code Pro" panose="020B0509030403020204" pitchFamily="49" charset="0"/>
              </a:rPr>
              <a:t>compose.yml</a:t>
            </a:r>
            <a:r>
              <a:rPr lang="de-DE" dirty="0" smtClean="0">
                <a:solidFill>
                  <a:srgbClr val="333333"/>
                </a:solidFill>
                <a:latin typeface="Source Code Pro" panose="020B0509030403020204" pitchFamily="49" charset="0"/>
              </a:rPr>
              <a:t> </a:t>
            </a:r>
            <a:r>
              <a:rPr lang="de-DE" dirty="0" err="1" smtClean="0">
                <a:solidFill>
                  <a:srgbClr val="333333"/>
                </a:solidFill>
                <a:latin typeface="Source Code Pro" panose="020B0509030403020204" pitchFamily="49" charset="0"/>
              </a:rPr>
              <a:t>build</a:t>
            </a:r>
            <a:endParaRPr lang="de-DE" dirty="0" smtClean="0">
              <a:solidFill>
                <a:srgbClr val="333333"/>
              </a:solidFill>
              <a:latin typeface="Source Code Pro" panose="020B0509030403020204" pitchFamily="49" charset="0"/>
            </a:endParaRPr>
          </a:p>
          <a:p>
            <a:r>
              <a:rPr lang="en-US" dirty="0" err="1">
                <a:latin typeface="Source Code Pro" panose="020B0509030403020204" pitchFamily="49" charset="0"/>
              </a:rPr>
              <a:t>docker</a:t>
            </a:r>
            <a:r>
              <a:rPr lang="en-US" dirty="0">
                <a:latin typeface="Source Code Pro" panose="020B0509030403020204" pitchFamily="49" charset="0"/>
              </a:rPr>
              <a:t>-compose -f </a:t>
            </a:r>
            <a:r>
              <a:rPr lang="de-DE" dirty="0" err="1" smtClean="0">
                <a:solidFill>
                  <a:srgbClr val="333333"/>
                </a:solidFill>
                <a:latin typeface="Source Code Pro" panose="020B0509030403020204" pitchFamily="49" charset="0"/>
              </a:rPr>
              <a:t>compose.yml</a:t>
            </a:r>
            <a:r>
              <a:rPr lang="de-DE" dirty="0" smtClean="0">
                <a:solidFill>
                  <a:srgbClr val="333333"/>
                </a:solidFill>
                <a:latin typeface="Source Code Pro" panose="020B0509030403020204" pitchFamily="49" charset="0"/>
              </a:rPr>
              <a:t> </a:t>
            </a:r>
            <a:r>
              <a:rPr lang="en-US" dirty="0" smtClean="0">
                <a:latin typeface="Source Code Pro" panose="020B0509030403020204" pitchFamily="49" charset="0"/>
              </a:rPr>
              <a:t>up –d</a:t>
            </a:r>
          </a:p>
          <a:p>
            <a:r>
              <a:rPr lang="de-DE" dirty="0" err="1">
                <a:latin typeface="Source Code Pro" panose="020B0509030403020204" pitchFamily="49" charset="0"/>
              </a:rPr>
              <a:t>docker-compose</a:t>
            </a:r>
            <a:r>
              <a:rPr lang="de-DE" dirty="0">
                <a:latin typeface="Source Code Pro" panose="020B0509030403020204" pitchFamily="49" charset="0"/>
              </a:rPr>
              <a:t> -f </a:t>
            </a:r>
            <a:r>
              <a:rPr lang="de-DE" dirty="0" err="1">
                <a:solidFill>
                  <a:srgbClr val="333333"/>
                </a:solidFill>
                <a:latin typeface="Source Code Pro" panose="020B0509030403020204" pitchFamily="49" charset="0"/>
              </a:rPr>
              <a:t>compose.yml</a:t>
            </a:r>
            <a:r>
              <a:rPr lang="de-DE" dirty="0">
                <a:solidFill>
                  <a:srgbClr val="333333"/>
                </a:solidFill>
                <a:latin typeface="Source Code Pro" panose="020B0509030403020204" pitchFamily="49" charset="0"/>
              </a:rPr>
              <a:t> </a:t>
            </a:r>
            <a:r>
              <a:rPr lang="de-DE" dirty="0" err="1" smtClean="0">
                <a:latin typeface="Source Code Pro" panose="020B0509030403020204" pitchFamily="49" charset="0"/>
              </a:rPr>
              <a:t>ps</a:t>
            </a:r>
            <a:endParaRPr lang="de-DE" dirty="0">
              <a:latin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4635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/>
          <p:cNvSpPr/>
          <p:nvPr/>
        </p:nvSpPr>
        <p:spPr>
          <a:xfrm>
            <a:off x="0" y="0"/>
            <a:ext cx="12192000" cy="690840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3282FB-536A-4491-BC5C-9B3AAEEA56EF}" type="slidenum">
              <a:rPr lang="de-DE" smtClean="0"/>
              <a:t>2</a:t>
            </a:fld>
            <a:endParaRPr lang="de-DE"/>
          </a:p>
        </p:txBody>
      </p:sp>
      <p:grpSp>
        <p:nvGrpSpPr>
          <p:cNvPr id="31" name="Group 30"/>
          <p:cNvGrpSpPr/>
          <p:nvPr/>
        </p:nvGrpSpPr>
        <p:grpSpPr>
          <a:xfrm>
            <a:off x="3007604" y="1424748"/>
            <a:ext cx="5741582" cy="4125433"/>
            <a:chOff x="2913321" y="1733517"/>
            <a:chExt cx="5741582" cy="4125433"/>
          </a:xfrm>
        </p:grpSpPr>
        <p:sp>
          <p:nvSpPr>
            <p:cNvPr id="19" name="Rounded Rectangle 18"/>
            <p:cNvSpPr/>
            <p:nvPr/>
          </p:nvSpPr>
          <p:spPr>
            <a:xfrm>
              <a:off x="2913321" y="1733517"/>
              <a:ext cx="5741582" cy="4125433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 smtClean="0"/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7086404" y="2795031"/>
              <a:ext cx="1334583" cy="861842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 smtClean="0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7309836" y="2997653"/>
              <a:ext cx="941030" cy="53436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 smtClean="0"/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7086404" y="3796234"/>
              <a:ext cx="1334583" cy="861842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 smtClean="0"/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7309836" y="3998856"/>
              <a:ext cx="941030" cy="53436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 smtClean="0"/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7086404" y="4773438"/>
              <a:ext cx="1334583" cy="861842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 smtClean="0"/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7309836" y="4976060"/>
              <a:ext cx="941030" cy="53436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 smtClean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283476" y="1744889"/>
              <a:ext cx="252505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(3) </a:t>
              </a:r>
              <a:r>
                <a:rPr lang="en-US" sz="2400" b="1" dirty="0" smtClean="0"/>
                <a:t>Composition</a:t>
              </a:r>
              <a:endParaRPr lang="en-US" sz="2400" b="1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3226791" y="2434088"/>
            <a:ext cx="3315783" cy="2849527"/>
            <a:chOff x="3127547" y="2766787"/>
            <a:chExt cx="3315783" cy="2849527"/>
          </a:xfrm>
        </p:grpSpPr>
        <p:sp>
          <p:nvSpPr>
            <p:cNvPr id="8" name="Rounded Rectangle 7"/>
            <p:cNvSpPr/>
            <p:nvPr/>
          </p:nvSpPr>
          <p:spPr>
            <a:xfrm>
              <a:off x="3127547" y="2766787"/>
              <a:ext cx="3315783" cy="2849527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 smtClean="0"/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2"/>
            <a:srcRect l="7002" t="35852" r="8967" b="38960"/>
            <a:stretch/>
          </p:blipFill>
          <p:spPr>
            <a:xfrm>
              <a:off x="3456367" y="3140067"/>
              <a:ext cx="2647536" cy="793568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3302632" y="2795031"/>
              <a:ext cx="305564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(2) </a:t>
              </a:r>
              <a:r>
                <a:rPr lang="en-US" sz="2400" b="1" dirty="0" smtClean="0"/>
                <a:t>Containerization</a:t>
              </a:r>
              <a:endParaRPr lang="en-US" sz="2400" b="1" dirty="0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3643945" y="3636956"/>
            <a:ext cx="2552720" cy="1531088"/>
            <a:chOff x="3558884" y="4000164"/>
            <a:chExt cx="2552720" cy="1531088"/>
          </a:xfrm>
        </p:grpSpPr>
        <p:sp>
          <p:nvSpPr>
            <p:cNvPr id="5" name="Rounded Rectangle 4"/>
            <p:cNvSpPr/>
            <p:nvPr/>
          </p:nvSpPr>
          <p:spPr>
            <a:xfrm>
              <a:off x="3570571" y="4000164"/>
              <a:ext cx="2477238" cy="1531088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 smtClean="0"/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34366" y="4523646"/>
              <a:ext cx="2477238" cy="778561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3558884" y="4013444"/>
              <a:ext cx="252986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(1) </a:t>
              </a:r>
              <a:r>
                <a:rPr lang="en-US" sz="2400" b="1" dirty="0" err="1" smtClean="0"/>
                <a:t>Microservice</a:t>
              </a:r>
              <a:endParaRPr lang="en-US" sz="2400" b="1" dirty="0"/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6047322" y="1486632"/>
            <a:ext cx="2278517" cy="1551381"/>
            <a:chOff x="5962261" y="1849840"/>
            <a:chExt cx="2278517" cy="1551381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62261" y="1849840"/>
              <a:ext cx="1576149" cy="1551381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>
              <a:off x="7119958" y="1999270"/>
              <a:ext cx="112082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d</a:t>
              </a:r>
              <a:r>
                <a:rPr lang="en-US" dirty="0" err="1" smtClean="0"/>
                <a:t>ocker</a:t>
              </a:r>
              <a:r>
                <a:rPr lang="en-US" dirty="0" smtClean="0"/>
                <a:t> </a:t>
              </a:r>
            </a:p>
            <a:p>
              <a:r>
                <a:rPr lang="en-US" dirty="0" smtClean="0"/>
                <a:t>compose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14559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939124690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3" name="think-cell Folie" r:id="rId4" imgW="290" imgH="290" progId="TCLayout.ActiveDocument.1">
                  <p:embed/>
                </p:oleObj>
              </mc:Choice>
              <mc:Fallback>
                <p:oleObj name="think-cell Folie" r:id="rId4" imgW="290" imgH="29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The Cloud Native Stack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3</a:t>
            </a:fld>
            <a:endParaRPr lang="de-DE" dirty="0"/>
          </a:p>
        </p:txBody>
      </p:sp>
      <p:sp>
        <p:nvSpPr>
          <p:cNvPr id="40" name="Rectangle 39"/>
          <p:cNvSpPr/>
          <p:nvPr/>
        </p:nvSpPr>
        <p:spPr>
          <a:xfrm>
            <a:off x="1055823" y="2624920"/>
            <a:ext cx="9575800" cy="348540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 smtClean="0"/>
          </a:p>
        </p:txBody>
      </p:sp>
      <p:sp>
        <p:nvSpPr>
          <p:cNvPr id="41" name="Rechteck 4"/>
          <p:cNvSpPr/>
          <p:nvPr/>
        </p:nvSpPr>
        <p:spPr>
          <a:xfrm>
            <a:off x="1271430" y="4086558"/>
            <a:ext cx="9144587" cy="76835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42" name="Rechteck 5"/>
          <p:cNvSpPr/>
          <p:nvPr/>
        </p:nvSpPr>
        <p:spPr>
          <a:xfrm>
            <a:off x="1271430" y="3080916"/>
            <a:ext cx="9144587" cy="76835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43" name="Rechteck 7"/>
          <p:cNvSpPr/>
          <p:nvPr/>
        </p:nvSpPr>
        <p:spPr>
          <a:xfrm>
            <a:off x="1271430" y="1683993"/>
            <a:ext cx="6428219" cy="76835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44" name="Rechteck 8"/>
          <p:cNvSpPr/>
          <p:nvPr/>
        </p:nvSpPr>
        <p:spPr>
          <a:xfrm>
            <a:off x="1280698" y="5128651"/>
            <a:ext cx="9135320" cy="768350"/>
          </a:xfrm>
          <a:prstGeom prst="rect">
            <a:avLst/>
          </a:prstGeom>
          <a:solidFill>
            <a:srgbClr val="386B9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45" name="Textfeld 12"/>
          <p:cNvSpPr txBox="1"/>
          <p:nvPr/>
        </p:nvSpPr>
        <p:spPr>
          <a:xfrm>
            <a:off x="4056634" y="5256794"/>
            <a:ext cx="30052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Cluster </a:t>
            </a:r>
            <a:r>
              <a:rPr lang="de-DE" sz="2400" dirty="0" err="1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Virtualization</a:t>
            </a:r>
            <a:endParaRPr lang="de-DE" sz="2400" dirty="0">
              <a:solidFill>
                <a:schemeClr val="bg1"/>
              </a:solidFill>
              <a:latin typeface="+mj-lt"/>
              <a:ea typeface="Cambria Math" panose="02040503050406030204" pitchFamily="18" charset="0"/>
            </a:endParaRPr>
          </a:p>
        </p:txBody>
      </p:sp>
      <p:sp>
        <p:nvSpPr>
          <p:cNvPr id="46" name="Textfeld 13"/>
          <p:cNvSpPr txBox="1"/>
          <p:nvPr/>
        </p:nvSpPr>
        <p:spPr>
          <a:xfrm>
            <a:off x="4040820" y="4229806"/>
            <a:ext cx="26340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Cluster Scheduler</a:t>
            </a:r>
            <a:endParaRPr lang="de-DE" sz="2400" dirty="0">
              <a:solidFill>
                <a:schemeClr val="bg1"/>
              </a:solidFill>
              <a:latin typeface="+mj-lt"/>
              <a:ea typeface="Cambria Math" panose="02040503050406030204" pitchFamily="18" charset="0"/>
            </a:endParaRPr>
          </a:p>
        </p:txBody>
      </p:sp>
      <p:sp>
        <p:nvSpPr>
          <p:cNvPr id="47" name="Textfeld 14"/>
          <p:cNvSpPr txBox="1"/>
          <p:nvPr/>
        </p:nvSpPr>
        <p:spPr>
          <a:xfrm>
            <a:off x="4040820" y="3219665"/>
            <a:ext cx="29562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Cluster </a:t>
            </a:r>
            <a:r>
              <a:rPr lang="de-DE" sz="2400" dirty="0" err="1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Orchestrator</a:t>
            </a:r>
            <a:endParaRPr lang="de-DE" sz="2400" dirty="0">
              <a:solidFill>
                <a:schemeClr val="bg1"/>
              </a:solidFill>
              <a:latin typeface="+mj-lt"/>
              <a:ea typeface="Cambria Math" panose="02040503050406030204" pitchFamily="18" charset="0"/>
            </a:endParaRPr>
          </a:p>
        </p:txBody>
      </p:sp>
      <p:sp>
        <p:nvSpPr>
          <p:cNvPr id="48" name="Textfeld 15"/>
          <p:cNvSpPr txBox="1"/>
          <p:nvPr/>
        </p:nvSpPr>
        <p:spPr>
          <a:xfrm>
            <a:off x="1431224" y="1611230"/>
            <a:ext cx="39240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Cloud Native </a:t>
            </a:r>
            <a:br>
              <a:rPr lang="de-DE" sz="2400" dirty="0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</a:br>
            <a:r>
              <a:rPr lang="de-DE" sz="2400" dirty="0" err="1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Application</a:t>
            </a:r>
            <a:r>
              <a:rPr lang="de-DE" sz="2400" dirty="0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 </a:t>
            </a:r>
            <a:r>
              <a:rPr lang="de-DE" sz="2400" dirty="0" err="1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Platform</a:t>
            </a:r>
            <a:endParaRPr lang="de-DE" sz="2400" dirty="0">
              <a:solidFill>
                <a:schemeClr val="bg1"/>
              </a:solidFill>
              <a:latin typeface="+mj-lt"/>
              <a:ea typeface="Cambria Math" panose="02040503050406030204" pitchFamily="18" charset="0"/>
            </a:endParaRPr>
          </a:p>
        </p:txBody>
      </p:sp>
      <p:sp>
        <p:nvSpPr>
          <p:cNvPr id="49" name="Abgerundetes Rechteck 16"/>
          <p:cNvSpPr/>
          <p:nvPr/>
        </p:nvSpPr>
        <p:spPr>
          <a:xfrm>
            <a:off x="4927600" y="1782823"/>
            <a:ext cx="2674895" cy="54332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smtClean="0">
                <a:solidFill>
                  <a:schemeClr val="tx1"/>
                </a:solidFill>
              </a:rPr>
              <a:t>Cloud Native App</a:t>
            </a:r>
          </a:p>
        </p:txBody>
      </p:sp>
      <p:sp>
        <p:nvSpPr>
          <p:cNvPr id="51" name="Abgerundetes Rechteck 18"/>
          <p:cNvSpPr/>
          <p:nvPr/>
        </p:nvSpPr>
        <p:spPr>
          <a:xfrm>
            <a:off x="8199203" y="4212027"/>
            <a:ext cx="2083544" cy="50180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smtClean="0">
                <a:solidFill>
                  <a:schemeClr val="tx1"/>
                </a:solidFill>
              </a:rPr>
              <a:t>Container</a:t>
            </a:r>
          </a:p>
        </p:txBody>
      </p:sp>
      <p:sp>
        <p:nvSpPr>
          <p:cNvPr id="52" name="Abgerundetes Rechteck 19"/>
          <p:cNvSpPr/>
          <p:nvPr/>
        </p:nvSpPr>
        <p:spPr>
          <a:xfrm>
            <a:off x="8199203" y="5256794"/>
            <a:ext cx="2083544" cy="50180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smtClean="0">
                <a:solidFill>
                  <a:schemeClr val="tx1"/>
                </a:solidFill>
              </a:rPr>
              <a:t>Resources</a:t>
            </a:r>
          </a:p>
        </p:txBody>
      </p:sp>
      <p:sp>
        <p:nvSpPr>
          <p:cNvPr id="53" name="Rechteck 23"/>
          <p:cNvSpPr/>
          <p:nvPr/>
        </p:nvSpPr>
        <p:spPr>
          <a:xfrm>
            <a:off x="7854715" y="1683017"/>
            <a:ext cx="2561301" cy="76835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err="1" smtClean="0"/>
              <a:t>Classical</a:t>
            </a:r>
            <a:r>
              <a:rPr lang="de-DE" sz="2400" dirty="0" smtClean="0"/>
              <a:t> </a:t>
            </a:r>
            <a:r>
              <a:rPr lang="de-DE" sz="2400" dirty="0" err="1" smtClean="0"/>
              <a:t>Applications</a:t>
            </a:r>
            <a:endParaRPr lang="de-DE" sz="2400" dirty="0" smtClean="0"/>
          </a:p>
        </p:txBody>
      </p:sp>
      <p:sp>
        <p:nvSpPr>
          <p:cNvPr id="56" name="Textfeld 14"/>
          <p:cNvSpPr txBox="1"/>
          <p:nvPr/>
        </p:nvSpPr>
        <p:spPr>
          <a:xfrm>
            <a:off x="3761420" y="2584236"/>
            <a:ext cx="37096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smtClean="0">
                <a:latin typeface="+mj-lt"/>
                <a:ea typeface="Cambria Math" panose="02040503050406030204" pitchFamily="18" charset="0"/>
              </a:rPr>
              <a:t>Cluster Operating System</a:t>
            </a:r>
            <a:endParaRPr lang="de-DE" sz="2400" dirty="0">
              <a:latin typeface="+mj-lt"/>
              <a:ea typeface="Cambria Math" panose="02040503050406030204" pitchFamily="18" charset="0"/>
            </a:endParaRPr>
          </a:p>
        </p:txBody>
      </p:sp>
      <p:sp>
        <p:nvSpPr>
          <p:cNvPr id="19" name="Rechteck 4"/>
          <p:cNvSpPr/>
          <p:nvPr/>
        </p:nvSpPr>
        <p:spPr>
          <a:xfrm>
            <a:off x="1267446" y="3658859"/>
            <a:ext cx="9144587" cy="19764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50" name="Abgerundetes Rechteck 17"/>
          <p:cNvSpPr/>
          <p:nvPr/>
        </p:nvSpPr>
        <p:spPr>
          <a:xfrm>
            <a:off x="8199203" y="3168865"/>
            <a:ext cx="2083544" cy="50180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err="1" smtClean="0">
                <a:solidFill>
                  <a:schemeClr val="tx1"/>
                </a:solidFill>
              </a:rPr>
              <a:t>Applications</a:t>
            </a:r>
            <a:endParaRPr lang="de-DE" sz="24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4505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The Cloud Native Stack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4</a:t>
            </a:fld>
            <a:endParaRPr lang="de-DE" dirty="0"/>
          </a:p>
        </p:txBody>
      </p:sp>
      <p:sp>
        <p:nvSpPr>
          <p:cNvPr id="40" name="Rectangle 39"/>
          <p:cNvSpPr/>
          <p:nvPr/>
        </p:nvSpPr>
        <p:spPr>
          <a:xfrm>
            <a:off x="1055823" y="2624920"/>
            <a:ext cx="9575800" cy="348540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 smtClean="0"/>
          </a:p>
        </p:txBody>
      </p:sp>
      <p:sp>
        <p:nvSpPr>
          <p:cNvPr id="41" name="Rechteck 4"/>
          <p:cNvSpPr/>
          <p:nvPr/>
        </p:nvSpPr>
        <p:spPr>
          <a:xfrm>
            <a:off x="1271430" y="4086558"/>
            <a:ext cx="9144587" cy="76835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42" name="Rechteck 5"/>
          <p:cNvSpPr/>
          <p:nvPr/>
        </p:nvSpPr>
        <p:spPr>
          <a:xfrm>
            <a:off x="1271430" y="3080916"/>
            <a:ext cx="9144587" cy="768350"/>
          </a:xfrm>
          <a:prstGeom prst="rect">
            <a:avLst/>
          </a:prstGeom>
          <a:solidFill>
            <a:srgbClr val="386B9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43" name="Rechteck 7"/>
          <p:cNvSpPr/>
          <p:nvPr/>
        </p:nvSpPr>
        <p:spPr>
          <a:xfrm>
            <a:off x="1271430" y="1683993"/>
            <a:ext cx="6428219" cy="76835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44" name="Rechteck 8"/>
          <p:cNvSpPr/>
          <p:nvPr/>
        </p:nvSpPr>
        <p:spPr>
          <a:xfrm>
            <a:off x="1280698" y="5128651"/>
            <a:ext cx="9135320" cy="768350"/>
          </a:xfrm>
          <a:prstGeom prst="rect">
            <a:avLst/>
          </a:prstGeom>
          <a:solidFill>
            <a:srgbClr val="386B9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45" name="Textfeld 12"/>
          <p:cNvSpPr txBox="1"/>
          <p:nvPr/>
        </p:nvSpPr>
        <p:spPr>
          <a:xfrm>
            <a:off x="4074922" y="5256794"/>
            <a:ext cx="30052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Cluster </a:t>
            </a:r>
            <a:r>
              <a:rPr lang="de-DE" sz="2400" dirty="0" err="1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Virtualization</a:t>
            </a:r>
            <a:endParaRPr lang="de-DE" sz="2400" dirty="0">
              <a:solidFill>
                <a:schemeClr val="bg1"/>
              </a:solidFill>
              <a:latin typeface="+mj-lt"/>
              <a:ea typeface="Cambria Math" panose="02040503050406030204" pitchFamily="18" charset="0"/>
            </a:endParaRPr>
          </a:p>
        </p:txBody>
      </p:sp>
      <p:sp>
        <p:nvSpPr>
          <p:cNvPr id="46" name="Textfeld 13"/>
          <p:cNvSpPr txBox="1"/>
          <p:nvPr/>
        </p:nvSpPr>
        <p:spPr>
          <a:xfrm>
            <a:off x="4040820" y="4229806"/>
            <a:ext cx="26340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Cluster Scheduler</a:t>
            </a:r>
            <a:endParaRPr lang="de-DE" sz="2400" dirty="0">
              <a:solidFill>
                <a:schemeClr val="bg1"/>
              </a:solidFill>
              <a:latin typeface="+mj-lt"/>
              <a:ea typeface="Cambria Math" panose="02040503050406030204" pitchFamily="18" charset="0"/>
            </a:endParaRPr>
          </a:p>
        </p:txBody>
      </p:sp>
      <p:sp>
        <p:nvSpPr>
          <p:cNvPr id="47" name="Textfeld 14"/>
          <p:cNvSpPr txBox="1"/>
          <p:nvPr/>
        </p:nvSpPr>
        <p:spPr>
          <a:xfrm>
            <a:off x="4040820" y="3219665"/>
            <a:ext cx="29562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Cluster </a:t>
            </a:r>
            <a:r>
              <a:rPr lang="de-DE" sz="2400" dirty="0" err="1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Orchestrator</a:t>
            </a:r>
            <a:endParaRPr lang="de-DE" sz="2400" dirty="0">
              <a:solidFill>
                <a:schemeClr val="bg1"/>
              </a:solidFill>
              <a:latin typeface="+mj-lt"/>
              <a:ea typeface="Cambria Math" panose="02040503050406030204" pitchFamily="18" charset="0"/>
            </a:endParaRPr>
          </a:p>
        </p:txBody>
      </p:sp>
      <p:sp>
        <p:nvSpPr>
          <p:cNvPr id="48" name="Textfeld 15"/>
          <p:cNvSpPr txBox="1"/>
          <p:nvPr/>
        </p:nvSpPr>
        <p:spPr>
          <a:xfrm>
            <a:off x="1431224" y="1611230"/>
            <a:ext cx="39240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Cloud Native </a:t>
            </a:r>
            <a:br>
              <a:rPr lang="de-DE" sz="2400" dirty="0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</a:br>
            <a:r>
              <a:rPr lang="de-DE" sz="2400" dirty="0" err="1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Application</a:t>
            </a:r>
            <a:r>
              <a:rPr lang="de-DE" sz="2400" dirty="0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 </a:t>
            </a:r>
            <a:r>
              <a:rPr lang="de-DE" sz="2400" dirty="0" err="1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Platform</a:t>
            </a:r>
            <a:endParaRPr lang="de-DE" sz="2400" dirty="0">
              <a:solidFill>
                <a:schemeClr val="bg1"/>
              </a:solidFill>
              <a:latin typeface="+mj-lt"/>
              <a:ea typeface="Cambria Math" panose="02040503050406030204" pitchFamily="18" charset="0"/>
            </a:endParaRPr>
          </a:p>
        </p:txBody>
      </p:sp>
      <p:sp>
        <p:nvSpPr>
          <p:cNvPr id="49" name="Abgerundetes Rechteck 16"/>
          <p:cNvSpPr/>
          <p:nvPr/>
        </p:nvSpPr>
        <p:spPr>
          <a:xfrm>
            <a:off x="4927600" y="1782823"/>
            <a:ext cx="2674895" cy="54332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smtClean="0">
                <a:solidFill>
                  <a:schemeClr val="tx1"/>
                </a:solidFill>
              </a:rPr>
              <a:t>Cloud Native App</a:t>
            </a:r>
          </a:p>
        </p:txBody>
      </p:sp>
      <p:sp>
        <p:nvSpPr>
          <p:cNvPr id="50" name="Abgerundetes Rechteck 17"/>
          <p:cNvSpPr/>
          <p:nvPr/>
        </p:nvSpPr>
        <p:spPr>
          <a:xfrm>
            <a:off x="8199203" y="3168865"/>
            <a:ext cx="2083544" cy="50180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err="1" smtClean="0">
                <a:solidFill>
                  <a:schemeClr val="tx1"/>
                </a:solidFill>
              </a:rPr>
              <a:t>Applications</a:t>
            </a:r>
            <a:endParaRPr lang="de-DE" sz="2400" dirty="0" smtClean="0">
              <a:solidFill>
                <a:schemeClr val="tx1"/>
              </a:solidFill>
            </a:endParaRPr>
          </a:p>
        </p:txBody>
      </p:sp>
      <p:sp>
        <p:nvSpPr>
          <p:cNvPr id="51" name="Abgerundetes Rechteck 18"/>
          <p:cNvSpPr/>
          <p:nvPr/>
        </p:nvSpPr>
        <p:spPr>
          <a:xfrm>
            <a:off x="8199203" y="4212027"/>
            <a:ext cx="2083544" cy="50180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smtClean="0">
                <a:solidFill>
                  <a:schemeClr val="tx1"/>
                </a:solidFill>
              </a:rPr>
              <a:t>Container</a:t>
            </a:r>
          </a:p>
        </p:txBody>
      </p:sp>
      <p:sp>
        <p:nvSpPr>
          <p:cNvPr id="52" name="Abgerundetes Rechteck 19"/>
          <p:cNvSpPr/>
          <p:nvPr/>
        </p:nvSpPr>
        <p:spPr>
          <a:xfrm>
            <a:off x="8199203" y="5256794"/>
            <a:ext cx="2083544" cy="50180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smtClean="0">
                <a:solidFill>
                  <a:schemeClr val="tx1"/>
                </a:solidFill>
              </a:rPr>
              <a:t>Resources</a:t>
            </a:r>
          </a:p>
        </p:txBody>
      </p:sp>
      <p:sp>
        <p:nvSpPr>
          <p:cNvPr id="53" name="Rechteck 23"/>
          <p:cNvSpPr/>
          <p:nvPr/>
        </p:nvSpPr>
        <p:spPr>
          <a:xfrm>
            <a:off x="7854715" y="1683017"/>
            <a:ext cx="2561301" cy="76835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err="1" smtClean="0"/>
              <a:t>Classical</a:t>
            </a:r>
            <a:r>
              <a:rPr lang="de-DE" sz="2400" dirty="0" smtClean="0"/>
              <a:t> </a:t>
            </a:r>
            <a:r>
              <a:rPr lang="de-DE" sz="2400" dirty="0" err="1" smtClean="0"/>
              <a:t>Applications</a:t>
            </a:r>
            <a:endParaRPr lang="de-DE" sz="2400" dirty="0" smtClean="0"/>
          </a:p>
        </p:txBody>
      </p:sp>
      <p:sp>
        <p:nvSpPr>
          <p:cNvPr id="56" name="Textfeld 14"/>
          <p:cNvSpPr txBox="1"/>
          <p:nvPr/>
        </p:nvSpPr>
        <p:spPr>
          <a:xfrm>
            <a:off x="3761420" y="2584236"/>
            <a:ext cx="37096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smtClean="0">
                <a:latin typeface="+mj-lt"/>
                <a:ea typeface="Cambria Math" panose="02040503050406030204" pitchFamily="18" charset="0"/>
              </a:rPr>
              <a:t>Cluster Operating System</a:t>
            </a:r>
            <a:endParaRPr lang="de-DE" sz="2400" dirty="0">
              <a:latin typeface="+mj-lt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9092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2"/>
          <a:srcRect t="1141" b="46564"/>
          <a:stretch/>
        </p:blipFill>
        <p:spPr>
          <a:xfrm>
            <a:off x="1266683" y="1436618"/>
            <a:ext cx="10326603" cy="3620233"/>
          </a:xfrm>
          <a:prstGeom prst="rect">
            <a:avLst/>
          </a:prstGeom>
        </p:spPr>
      </p:pic>
      <p:sp>
        <p:nvSpPr>
          <p:cNvPr id="5" name="Abgerundete rechteckige Legende 4"/>
          <p:cNvSpPr/>
          <p:nvPr/>
        </p:nvSpPr>
        <p:spPr>
          <a:xfrm>
            <a:off x="152400" y="1879600"/>
            <a:ext cx="1839686" cy="881743"/>
          </a:xfrm>
          <a:prstGeom prst="wedgeRoundRectCallout">
            <a:avLst>
              <a:gd name="adj1" fmla="val 78575"/>
              <a:gd name="adj2" fmla="val -15500"/>
              <a:gd name="adj3" fmla="val 16667"/>
            </a:avLst>
          </a:prstGeom>
          <a:solidFill>
            <a:srgbClr val="FFFFCC"/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e-DE" sz="1600" dirty="0" err="1" smtClean="0">
                <a:solidFill>
                  <a:schemeClr val="tx1"/>
                </a:solidFill>
              </a:rPr>
              <a:t>How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to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access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endpoints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from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the</a:t>
            </a:r>
            <a:r>
              <a:rPr lang="de-DE" sz="1600" dirty="0" smtClean="0">
                <a:solidFill>
                  <a:schemeClr val="tx1"/>
                </a:solidFill>
              </a:rPr>
              <a:t> outside?</a:t>
            </a:r>
          </a:p>
        </p:txBody>
      </p:sp>
      <p:sp>
        <p:nvSpPr>
          <p:cNvPr id="6" name="Abgerundete rechteckige Legende 5"/>
          <p:cNvSpPr/>
          <p:nvPr/>
        </p:nvSpPr>
        <p:spPr>
          <a:xfrm>
            <a:off x="152400" y="3686629"/>
            <a:ext cx="1839686" cy="881743"/>
          </a:xfrm>
          <a:prstGeom prst="wedgeRoundRectCallout">
            <a:avLst>
              <a:gd name="adj1" fmla="val 67924"/>
              <a:gd name="adj2" fmla="val -63648"/>
              <a:gd name="adj3" fmla="val 16667"/>
            </a:avLst>
          </a:prstGeom>
          <a:solidFill>
            <a:srgbClr val="FFFFCC"/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e-DE" sz="1600" dirty="0" err="1" smtClean="0">
                <a:solidFill>
                  <a:schemeClr val="tx1"/>
                </a:solidFill>
              </a:rPr>
              <a:t>How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to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expose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and</a:t>
            </a:r>
            <a:r>
              <a:rPr lang="de-DE" sz="1600" dirty="0" smtClean="0">
                <a:solidFill>
                  <a:schemeClr val="tx1"/>
                </a:solidFill>
              </a:rPr>
              <a:t> find </a:t>
            </a:r>
            <a:r>
              <a:rPr lang="de-DE" sz="1600" dirty="0" err="1" smtClean="0">
                <a:solidFill>
                  <a:schemeClr val="tx1"/>
                </a:solidFill>
              </a:rPr>
              <a:t>endpoints</a:t>
            </a:r>
            <a:r>
              <a:rPr lang="de-DE" sz="1600" dirty="0" smtClean="0">
                <a:solidFill>
                  <a:schemeClr val="tx1"/>
                </a:solidFill>
              </a:rPr>
              <a:t>? 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2427514" y="4417636"/>
            <a:ext cx="1839686" cy="881743"/>
          </a:xfrm>
          <a:prstGeom prst="wedgeRoundRectCallout">
            <a:avLst>
              <a:gd name="adj1" fmla="val 107569"/>
              <a:gd name="adj2" fmla="val -95747"/>
              <a:gd name="adj3" fmla="val 16667"/>
            </a:avLst>
          </a:prstGeom>
          <a:solidFill>
            <a:srgbClr val="FFFFCC"/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e-DE" sz="1600" dirty="0" err="1" smtClean="0">
                <a:solidFill>
                  <a:schemeClr val="tx1"/>
                </a:solidFill>
              </a:rPr>
              <a:t>How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to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execute</a:t>
            </a:r>
            <a:r>
              <a:rPr lang="de-DE" sz="1600" dirty="0" smtClean="0">
                <a:solidFill>
                  <a:schemeClr val="tx1"/>
                </a:solidFill>
              </a:rPr>
              <a:t> an </a:t>
            </a:r>
            <a:r>
              <a:rPr lang="de-DE" sz="1600" dirty="0" err="1" smtClean="0">
                <a:solidFill>
                  <a:schemeClr val="tx1"/>
                </a:solidFill>
              </a:rPr>
              <a:t>ops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component</a:t>
            </a:r>
            <a:r>
              <a:rPr lang="de-DE" sz="1600" dirty="0" smtClean="0">
                <a:solidFill>
                  <a:schemeClr val="tx1"/>
                </a:solidFill>
              </a:rPr>
              <a:t>?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8240486" y="4065514"/>
            <a:ext cx="1981200" cy="881743"/>
          </a:xfrm>
          <a:prstGeom prst="wedgeRoundRectCallout">
            <a:avLst>
              <a:gd name="adj1" fmla="val -79793"/>
              <a:gd name="adj2" fmla="val -82167"/>
              <a:gd name="adj3" fmla="val 16667"/>
            </a:avLst>
          </a:prstGeom>
          <a:solidFill>
            <a:srgbClr val="FFFFCC"/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e-DE" sz="1600" dirty="0" err="1" smtClean="0">
                <a:solidFill>
                  <a:schemeClr val="tx1"/>
                </a:solidFill>
              </a:rPr>
              <a:t>How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to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call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other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endpoints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resilient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and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responsive</a:t>
            </a:r>
            <a:r>
              <a:rPr lang="de-DE" sz="1600" dirty="0" smtClean="0">
                <a:solidFill>
                  <a:schemeClr val="tx1"/>
                </a:solidFill>
              </a:rPr>
              <a:t>?</a:t>
            </a:r>
          </a:p>
        </p:txBody>
      </p:sp>
      <p:sp>
        <p:nvSpPr>
          <p:cNvPr id="9" name="Abgerundete rechteckige Legende 8"/>
          <p:cNvSpPr/>
          <p:nvPr/>
        </p:nvSpPr>
        <p:spPr>
          <a:xfrm>
            <a:off x="10025743" y="3472243"/>
            <a:ext cx="2122713" cy="881743"/>
          </a:xfrm>
          <a:prstGeom prst="wedgeRoundRectCallout">
            <a:avLst>
              <a:gd name="adj1" fmla="val -77119"/>
              <a:gd name="adj2" fmla="val -96981"/>
              <a:gd name="adj3" fmla="val 16667"/>
            </a:avLst>
          </a:prstGeom>
          <a:solidFill>
            <a:srgbClr val="FFFFCC"/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e-DE" sz="1600" dirty="0" err="1" smtClean="0">
                <a:solidFill>
                  <a:schemeClr val="tx1"/>
                </a:solidFill>
              </a:rPr>
              <a:t>How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to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detect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and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resolve</a:t>
            </a:r>
            <a:r>
              <a:rPr lang="de-DE" sz="1600" dirty="0" smtClean="0">
                <a:solidFill>
                  <a:schemeClr val="tx1"/>
                </a:solidFill>
              </a:rPr>
              <a:t> operational </a:t>
            </a:r>
            <a:r>
              <a:rPr lang="de-DE" sz="1600" dirty="0" err="1" smtClean="0">
                <a:solidFill>
                  <a:schemeClr val="tx1"/>
                </a:solidFill>
              </a:rPr>
              <a:t>anomalies</a:t>
            </a:r>
            <a:r>
              <a:rPr lang="de-DE" sz="1600" dirty="0" smtClean="0">
                <a:solidFill>
                  <a:schemeClr val="tx1"/>
                </a:solidFill>
              </a:rPr>
              <a:t>?</a:t>
            </a:r>
          </a:p>
        </p:txBody>
      </p:sp>
      <p:sp>
        <p:nvSpPr>
          <p:cNvPr id="10" name="Abgerundete rechteckige Legende 9"/>
          <p:cNvSpPr/>
          <p:nvPr/>
        </p:nvSpPr>
        <p:spPr>
          <a:xfrm>
            <a:off x="5255844" y="1628451"/>
            <a:ext cx="2558141" cy="881743"/>
          </a:xfrm>
          <a:prstGeom prst="wedgeRoundRectCallout">
            <a:avLst>
              <a:gd name="adj1" fmla="val -6153"/>
              <a:gd name="adj2" fmla="val 257400"/>
              <a:gd name="adj3" fmla="val 16667"/>
            </a:avLst>
          </a:prstGeom>
          <a:solidFill>
            <a:srgbClr val="FFFFCC"/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e-DE" sz="1600" dirty="0" err="1" smtClean="0">
                <a:solidFill>
                  <a:schemeClr val="tx1"/>
                </a:solidFill>
              </a:rPr>
              <a:t>How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to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provide</a:t>
            </a:r>
            <a:r>
              <a:rPr lang="de-DE" sz="1600" dirty="0" smtClean="0">
                <a:solidFill>
                  <a:schemeClr val="tx1"/>
                </a:solidFill>
              </a:rPr>
              <a:t> cluster-</a:t>
            </a:r>
            <a:r>
              <a:rPr lang="de-DE" sz="1600" dirty="0" err="1" smtClean="0">
                <a:solidFill>
                  <a:schemeClr val="tx1"/>
                </a:solidFill>
              </a:rPr>
              <a:t>wide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configuration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and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consensus</a:t>
            </a:r>
            <a:r>
              <a:rPr lang="de-DE" sz="1600" dirty="0" smtClean="0">
                <a:solidFill>
                  <a:schemeClr val="tx1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02020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Objekt 10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856307260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50" name="think-cell Folie" r:id="rId4" imgW="290" imgH="290" progId="TCLayout.ActiveDocument.1">
                  <p:embed/>
                </p:oleObj>
              </mc:Choice>
              <mc:Fallback>
                <p:oleObj name="think-cell Folie" r:id="rId4" imgW="290" imgH="29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6"/>
          <a:srcRect t="1141" b="46564"/>
          <a:stretch/>
        </p:blipFill>
        <p:spPr>
          <a:xfrm>
            <a:off x="2434136" y="3623177"/>
            <a:ext cx="7864065" cy="2756933"/>
          </a:xfrm>
          <a:prstGeom prst="rect">
            <a:avLst/>
          </a:prstGeom>
        </p:spPr>
      </p:pic>
      <p:grpSp>
        <p:nvGrpSpPr>
          <p:cNvPr id="15" name="Gruppieren 14"/>
          <p:cNvGrpSpPr/>
          <p:nvPr/>
        </p:nvGrpSpPr>
        <p:grpSpPr>
          <a:xfrm>
            <a:off x="4065795" y="172278"/>
            <a:ext cx="2427770" cy="3166212"/>
            <a:chOff x="4065795" y="172278"/>
            <a:chExt cx="2427770" cy="3166212"/>
          </a:xfrm>
        </p:grpSpPr>
        <p:sp>
          <p:nvSpPr>
            <p:cNvPr id="17" name="Abgerundete rechteckige Legende 16"/>
            <p:cNvSpPr/>
            <p:nvPr/>
          </p:nvSpPr>
          <p:spPr>
            <a:xfrm>
              <a:off x="4065795" y="172278"/>
              <a:ext cx="2427770" cy="3166212"/>
            </a:xfrm>
            <a:prstGeom prst="wedgeRoundRectCallout">
              <a:avLst>
                <a:gd name="adj1" fmla="val -42454"/>
                <a:gd name="adj2" fmla="val 95565"/>
                <a:gd name="adj3" fmla="val 16667"/>
              </a:avLst>
            </a:prstGeom>
            <a:solidFill>
              <a:schemeClr val="bg1"/>
            </a:solidFill>
            <a:ln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 err="1" smtClean="0"/>
            </a:p>
          </p:txBody>
        </p:sp>
        <p:sp>
          <p:nvSpPr>
            <p:cNvPr id="18" name="Textfeld 17"/>
            <p:cNvSpPr txBox="1"/>
            <p:nvPr/>
          </p:nvSpPr>
          <p:spPr>
            <a:xfrm>
              <a:off x="4289908" y="1333595"/>
              <a:ext cx="9829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2000" dirty="0" err="1" smtClean="0">
                  <a:latin typeface="Alegreya Sans Black" panose="00000A00000000000000" pitchFamily="2" charset="0"/>
                </a:rPr>
                <a:t>Netflix</a:t>
              </a:r>
              <a:r>
                <a:rPr lang="de-DE" sz="2000" dirty="0" smtClean="0">
                  <a:latin typeface="Alegreya Sans Black" panose="00000A00000000000000" pitchFamily="2" charset="0"/>
                </a:rPr>
                <a:t> </a:t>
              </a:r>
              <a:br>
                <a:rPr lang="de-DE" sz="2000" dirty="0" smtClean="0">
                  <a:latin typeface="Alegreya Sans Black" panose="00000A00000000000000" pitchFamily="2" charset="0"/>
                </a:rPr>
              </a:br>
              <a:r>
                <a:rPr lang="de-DE" sz="2000" dirty="0" err="1" smtClean="0">
                  <a:latin typeface="Alegreya Sans Black" panose="00000A00000000000000" pitchFamily="2" charset="0"/>
                </a:rPr>
                <a:t>Eureka</a:t>
              </a:r>
              <a:endParaRPr lang="de-DE" sz="2000" dirty="0">
                <a:latin typeface="Alegreya Sans Black" panose="00000A00000000000000" pitchFamily="2" charset="0"/>
              </a:endParaRPr>
            </a:p>
          </p:txBody>
        </p:sp>
        <p:pic>
          <p:nvPicPr>
            <p:cNvPr id="13325" name="Picture 13" descr="https://1.bp.blogspot.com/-eRVgfjj-Ukc/VwgO6QWlhwI/AAAAAAAAWv4/n2uUfX_SqJAVQoquqKdNMi8Q81em6wtLQ/s1600/consul.png"/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8757"/>
            <a:stretch/>
          </p:blipFill>
          <p:spPr bwMode="auto">
            <a:xfrm>
              <a:off x="4184705" y="450777"/>
              <a:ext cx="1845034" cy="7116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Grafik 11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178782" y="2297336"/>
              <a:ext cx="2187386" cy="531514"/>
            </a:xfrm>
            <a:prstGeom prst="rect">
              <a:avLst/>
            </a:prstGeom>
          </p:spPr>
        </p:pic>
      </p:grpSp>
      <p:grpSp>
        <p:nvGrpSpPr>
          <p:cNvPr id="16" name="Gruppieren 15"/>
          <p:cNvGrpSpPr/>
          <p:nvPr/>
        </p:nvGrpSpPr>
        <p:grpSpPr>
          <a:xfrm>
            <a:off x="6684359" y="172278"/>
            <a:ext cx="2427770" cy="3166212"/>
            <a:chOff x="6684359" y="172278"/>
            <a:chExt cx="2427770" cy="3166212"/>
          </a:xfrm>
        </p:grpSpPr>
        <p:sp>
          <p:nvSpPr>
            <p:cNvPr id="21" name="Abgerundete rechteckige Legende 20"/>
            <p:cNvSpPr/>
            <p:nvPr/>
          </p:nvSpPr>
          <p:spPr>
            <a:xfrm>
              <a:off x="6684359" y="172278"/>
              <a:ext cx="2427770" cy="3166212"/>
            </a:xfrm>
            <a:prstGeom prst="wedgeRoundRectCallout">
              <a:avLst>
                <a:gd name="adj1" fmla="val -51188"/>
                <a:gd name="adj2" fmla="val 130305"/>
                <a:gd name="adj3" fmla="val 16667"/>
              </a:avLst>
            </a:prstGeom>
            <a:solidFill>
              <a:schemeClr val="bg1"/>
            </a:solidFill>
            <a:ln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 err="1" smtClean="0"/>
            </a:p>
          </p:txBody>
        </p:sp>
        <p:pic>
          <p:nvPicPr>
            <p:cNvPr id="13327" name="Picture 15" descr="http://hortonworks.com/wp-content/uploads/2016/03/zookeeper.pn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02165" y="368336"/>
              <a:ext cx="1166647" cy="10548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feld 22"/>
            <p:cNvSpPr txBox="1"/>
            <p:nvPr/>
          </p:nvSpPr>
          <p:spPr>
            <a:xfrm>
              <a:off x="6802165" y="1340926"/>
              <a:ext cx="133562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2000" dirty="0" err="1" smtClean="0">
                  <a:latin typeface="Alegreya Sans Black" panose="00000A00000000000000" pitchFamily="2" charset="0"/>
                </a:rPr>
                <a:t>Zookeeper</a:t>
              </a:r>
              <a:endParaRPr lang="de-DE" sz="2000" dirty="0">
                <a:latin typeface="Alegreya Sans Black" panose="00000A00000000000000" pitchFamily="2" charset="0"/>
              </a:endParaRPr>
            </a:p>
          </p:txBody>
        </p:sp>
        <p:pic>
          <p:nvPicPr>
            <p:cNvPr id="13329" name="Picture 17" descr="https://coreos.com/assets/images/media/etcd2-0.png"/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735" t="21887" r="28784" b="26356"/>
            <a:stretch/>
          </p:blipFill>
          <p:spPr bwMode="auto">
            <a:xfrm>
              <a:off x="7181502" y="1707896"/>
              <a:ext cx="1723959" cy="7001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13" descr="https://1.bp.blogspot.com/-eRVgfjj-Ukc/VwgO6QWlhwI/AAAAAAAAWv4/n2uUfX_SqJAVQoquqKdNMi8Q81em6wtLQ/s1600/consul.png"/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8757"/>
            <a:stretch/>
          </p:blipFill>
          <p:spPr bwMode="auto">
            <a:xfrm>
              <a:off x="6802165" y="2517437"/>
              <a:ext cx="1845034" cy="7116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Gruppieren 13"/>
          <p:cNvGrpSpPr/>
          <p:nvPr/>
        </p:nvGrpSpPr>
        <p:grpSpPr>
          <a:xfrm>
            <a:off x="185528" y="172278"/>
            <a:ext cx="3711983" cy="3166212"/>
            <a:chOff x="185528" y="172278"/>
            <a:chExt cx="3711983" cy="3166212"/>
          </a:xfrm>
        </p:grpSpPr>
        <p:pic>
          <p:nvPicPr>
            <p:cNvPr id="13318" name="Picture 6" descr="https://3.bp.blogspot.com/-Tn6rtCHVXwI/VusrwgrFeZI/AAAAAAAAA8k/LtajgfwUSL0cpRjO7bRZfKdFx50HhD6kA/s1600/kong.png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3978" y="917735"/>
              <a:ext cx="1580322" cy="15803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Abgerundete rechteckige Legende 2"/>
            <p:cNvSpPr/>
            <p:nvPr/>
          </p:nvSpPr>
          <p:spPr>
            <a:xfrm>
              <a:off x="185529" y="172278"/>
              <a:ext cx="3711981" cy="3166212"/>
            </a:xfrm>
            <a:prstGeom prst="wedgeRoundRectCallout">
              <a:avLst>
                <a:gd name="adj1" fmla="val 29277"/>
                <a:gd name="adj2" fmla="val 78405"/>
                <a:gd name="adj3" fmla="val 16667"/>
              </a:avLst>
            </a:prstGeom>
            <a:noFill/>
            <a:ln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 err="1" smtClean="0"/>
            </a:p>
          </p:txBody>
        </p:sp>
        <p:pic>
          <p:nvPicPr>
            <p:cNvPr id="13314" name="Picture 2" descr="https://tyk.io/wp-content/uploads/2016/04/tyk-green.png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5714" y="880871"/>
              <a:ext cx="1450933" cy="5671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316" name="Picture 4" descr="https://traefik.io/traefik.logo.png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49939" y="1218104"/>
              <a:ext cx="1047572" cy="14049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feld 1"/>
            <p:cNvSpPr txBox="1"/>
            <p:nvPr/>
          </p:nvSpPr>
          <p:spPr>
            <a:xfrm>
              <a:off x="291547" y="1447099"/>
              <a:ext cx="9829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2000" dirty="0" err="1" smtClean="0">
                  <a:latin typeface="Alegreya Sans Black" panose="00000A00000000000000" pitchFamily="2" charset="0"/>
                </a:rPr>
                <a:t>Netflix</a:t>
              </a:r>
              <a:r>
                <a:rPr lang="de-DE" sz="2000" dirty="0" smtClean="0">
                  <a:latin typeface="Alegreya Sans Black" panose="00000A00000000000000" pitchFamily="2" charset="0"/>
                </a:rPr>
                <a:t> </a:t>
              </a:r>
              <a:br>
                <a:rPr lang="de-DE" sz="2000" dirty="0" smtClean="0">
                  <a:latin typeface="Alegreya Sans Black" panose="00000A00000000000000" pitchFamily="2" charset="0"/>
                </a:rPr>
              </a:br>
              <a:r>
                <a:rPr lang="de-DE" sz="2000" dirty="0" err="1" smtClean="0">
                  <a:latin typeface="Alegreya Sans Black" panose="00000A00000000000000" pitchFamily="2" charset="0"/>
                </a:rPr>
                <a:t>Zuul</a:t>
              </a:r>
              <a:endParaRPr lang="de-DE" sz="2000" dirty="0">
                <a:latin typeface="Alegreya Sans Black" panose="00000A00000000000000" pitchFamily="2" charset="0"/>
              </a:endParaRPr>
            </a:p>
          </p:txBody>
        </p:sp>
        <p:pic>
          <p:nvPicPr>
            <p:cNvPr id="13320" name="Picture 8" descr="https://cdn.haproxy.com/static/img/logo.png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1710" y="209339"/>
              <a:ext cx="2620989" cy="6203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322" name="Picture 10" descr="https://4.bp.blogspot.com/-AIGJJHemBHU/VsWb0Gs8J-I/AAAAAAAAL2s/OsZ8IYT90a4/s1600/Nginx-Logo.png"/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68110" y="2212664"/>
              <a:ext cx="1125826" cy="1125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332" name="Picture 20" descr="./fabio"/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5528" y="2241865"/>
              <a:ext cx="2226578" cy="7624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0" name="Gruppieren 19"/>
          <p:cNvGrpSpPr/>
          <p:nvPr/>
        </p:nvGrpSpPr>
        <p:grpSpPr>
          <a:xfrm>
            <a:off x="8327476" y="5080741"/>
            <a:ext cx="3674786" cy="1699199"/>
            <a:chOff x="8327476" y="5080741"/>
            <a:chExt cx="3674786" cy="1699199"/>
          </a:xfrm>
        </p:grpSpPr>
        <p:sp>
          <p:nvSpPr>
            <p:cNvPr id="27" name="Abgerundete rechteckige Legende 26"/>
            <p:cNvSpPr/>
            <p:nvPr/>
          </p:nvSpPr>
          <p:spPr>
            <a:xfrm>
              <a:off x="8327476" y="5080741"/>
              <a:ext cx="3674786" cy="1699199"/>
            </a:xfrm>
            <a:prstGeom prst="wedgeRoundRectCallout">
              <a:avLst>
                <a:gd name="adj1" fmla="val -27825"/>
                <a:gd name="adj2" fmla="val -63197"/>
                <a:gd name="adj3" fmla="val 16667"/>
              </a:avLst>
            </a:prstGeom>
            <a:solidFill>
              <a:schemeClr val="bg1"/>
            </a:solidFill>
            <a:ln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 err="1" smtClean="0"/>
            </a:p>
          </p:txBody>
        </p:sp>
        <p:pic>
          <p:nvPicPr>
            <p:cNvPr id="13" name="Grafik 12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8499754" y="5116854"/>
              <a:ext cx="3330229" cy="1546994"/>
            </a:xfrm>
            <a:prstGeom prst="rect">
              <a:avLst/>
            </a:prstGeom>
          </p:spPr>
        </p:pic>
      </p:grpSp>
      <p:grpSp>
        <p:nvGrpSpPr>
          <p:cNvPr id="19" name="Gruppieren 18"/>
          <p:cNvGrpSpPr/>
          <p:nvPr/>
        </p:nvGrpSpPr>
        <p:grpSpPr>
          <a:xfrm>
            <a:off x="8958236" y="157930"/>
            <a:ext cx="2752804" cy="3166212"/>
            <a:chOff x="8958236" y="157930"/>
            <a:chExt cx="2752804" cy="3166212"/>
          </a:xfrm>
        </p:grpSpPr>
        <p:sp>
          <p:nvSpPr>
            <p:cNvPr id="33" name="Abgerundete rechteckige Legende 32"/>
            <p:cNvSpPr/>
            <p:nvPr/>
          </p:nvSpPr>
          <p:spPr>
            <a:xfrm>
              <a:off x="9259039" y="157930"/>
              <a:ext cx="2427770" cy="3166212"/>
            </a:xfrm>
            <a:prstGeom prst="wedgeRoundRectCallout">
              <a:avLst>
                <a:gd name="adj1" fmla="val -135703"/>
                <a:gd name="adj2" fmla="val 98960"/>
                <a:gd name="adj3" fmla="val 16667"/>
              </a:avLst>
            </a:prstGeom>
            <a:solidFill>
              <a:schemeClr val="bg1"/>
            </a:solidFill>
            <a:ln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 err="1" smtClean="0"/>
            </a:p>
          </p:txBody>
        </p:sp>
        <p:pic>
          <p:nvPicPr>
            <p:cNvPr id="13335" name="Picture 23" descr="http://www.kotancode.com/wp-content/uploads/2015/08/springboot.png"/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21469" y="538999"/>
              <a:ext cx="1741263" cy="5472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337" name="Picture 25" descr="http://wildfly-swarm.io/images/swarm_logo_final.png"/>
            <p:cNvPicPr>
              <a:picLocks noChangeAspect="1" noChangeArrowheads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58236" y="2071829"/>
              <a:ext cx="2752804" cy="7570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339" name="Picture 27" descr="http://blog.scalac.io/images/logom.png"/>
            <p:cNvPicPr>
              <a:picLocks noChangeAspect="1" noChangeArrowheads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91466" y="1467323"/>
              <a:ext cx="1766501" cy="4510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784958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The Cloud Native Stack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7</a:t>
            </a:fld>
            <a:endParaRPr lang="de-DE" dirty="0"/>
          </a:p>
        </p:txBody>
      </p:sp>
      <p:sp>
        <p:nvSpPr>
          <p:cNvPr id="40" name="Rectangle 39"/>
          <p:cNvSpPr/>
          <p:nvPr/>
        </p:nvSpPr>
        <p:spPr>
          <a:xfrm>
            <a:off x="1055823" y="2624920"/>
            <a:ext cx="9575800" cy="348540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 smtClean="0"/>
          </a:p>
        </p:txBody>
      </p:sp>
      <p:sp>
        <p:nvSpPr>
          <p:cNvPr id="41" name="Rechteck 4"/>
          <p:cNvSpPr/>
          <p:nvPr/>
        </p:nvSpPr>
        <p:spPr>
          <a:xfrm>
            <a:off x="1271430" y="4086558"/>
            <a:ext cx="9144587" cy="76835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42" name="Rechteck 5"/>
          <p:cNvSpPr/>
          <p:nvPr/>
        </p:nvSpPr>
        <p:spPr>
          <a:xfrm>
            <a:off x="1271430" y="3080916"/>
            <a:ext cx="9144587" cy="768350"/>
          </a:xfrm>
          <a:prstGeom prst="rect">
            <a:avLst/>
          </a:prstGeom>
          <a:solidFill>
            <a:srgbClr val="386B9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43" name="Rechteck 7"/>
          <p:cNvSpPr/>
          <p:nvPr/>
        </p:nvSpPr>
        <p:spPr>
          <a:xfrm>
            <a:off x="1271430" y="1683993"/>
            <a:ext cx="6428219" cy="76835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44" name="Rechteck 8"/>
          <p:cNvSpPr/>
          <p:nvPr/>
        </p:nvSpPr>
        <p:spPr>
          <a:xfrm>
            <a:off x="1280698" y="5128651"/>
            <a:ext cx="9135320" cy="768350"/>
          </a:xfrm>
          <a:prstGeom prst="rect">
            <a:avLst/>
          </a:prstGeom>
          <a:solidFill>
            <a:srgbClr val="386B9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45" name="Textfeld 12"/>
          <p:cNvSpPr txBox="1"/>
          <p:nvPr/>
        </p:nvSpPr>
        <p:spPr>
          <a:xfrm>
            <a:off x="4093210" y="5256794"/>
            <a:ext cx="30052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Cluster </a:t>
            </a:r>
            <a:r>
              <a:rPr lang="de-DE" sz="2400" dirty="0" err="1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Virtualization</a:t>
            </a:r>
            <a:endParaRPr lang="de-DE" sz="2400" dirty="0">
              <a:solidFill>
                <a:schemeClr val="bg1"/>
              </a:solidFill>
              <a:latin typeface="+mj-lt"/>
              <a:ea typeface="Cambria Math" panose="02040503050406030204" pitchFamily="18" charset="0"/>
            </a:endParaRPr>
          </a:p>
        </p:txBody>
      </p:sp>
      <p:sp>
        <p:nvSpPr>
          <p:cNvPr id="46" name="Textfeld 13"/>
          <p:cNvSpPr txBox="1"/>
          <p:nvPr/>
        </p:nvSpPr>
        <p:spPr>
          <a:xfrm>
            <a:off x="4040820" y="4229806"/>
            <a:ext cx="26340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Cluster Scheduler</a:t>
            </a:r>
            <a:endParaRPr lang="de-DE" sz="2400" dirty="0">
              <a:solidFill>
                <a:schemeClr val="bg1"/>
              </a:solidFill>
              <a:latin typeface="+mj-lt"/>
              <a:ea typeface="Cambria Math" panose="02040503050406030204" pitchFamily="18" charset="0"/>
            </a:endParaRPr>
          </a:p>
        </p:txBody>
      </p:sp>
      <p:sp>
        <p:nvSpPr>
          <p:cNvPr id="47" name="Textfeld 14"/>
          <p:cNvSpPr txBox="1"/>
          <p:nvPr/>
        </p:nvSpPr>
        <p:spPr>
          <a:xfrm>
            <a:off x="4040820" y="3219665"/>
            <a:ext cx="29562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Cluster </a:t>
            </a:r>
            <a:r>
              <a:rPr lang="de-DE" sz="2400" dirty="0" err="1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Orchestrator</a:t>
            </a:r>
            <a:endParaRPr lang="de-DE" sz="2400" dirty="0">
              <a:solidFill>
                <a:schemeClr val="bg1"/>
              </a:solidFill>
              <a:latin typeface="+mj-lt"/>
              <a:ea typeface="Cambria Math" panose="02040503050406030204" pitchFamily="18" charset="0"/>
            </a:endParaRPr>
          </a:p>
        </p:txBody>
      </p:sp>
      <p:sp>
        <p:nvSpPr>
          <p:cNvPr id="48" name="Textfeld 15"/>
          <p:cNvSpPr txBox="1"/>
          <p:nvPr/>
        </p:nvSpPr>
        <p:spPr>
          <a:xfrm>
            <a:off x="1431224" y="1611230"/>
            <a:ext cx="39240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Cloud Native </a:t>
            </a:r>
            <a:br>
              <a:rPr lang="de-DE" sz="2400" dirty="0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</a:br>
            <a:r>
              <a:rPr lang="de-DE" sz="2400" dirty="0" err="1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Application</a:t>
            </a:r>
            <a:r>
              <a:rPr lang="de-DE" sz="2400" dirty="0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 </a:t>
            </a:r>
            <a:r>
              <a:rPr lang="de-DE" sz="2400" dirty="0" err="1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Platform</a:t>
            </a:r>
            <a:endParaRPr lang="de-DE" sz="2400" dirty="0">
              <a:solidFill>
                <a:schemeClr val="bg1"/>
              </a:solidFill>
              <a:latin typeface="+mj-lt"/>
              <a:ea typeface="Cambria Math" panose="02040503050406030204" pitchFamily="18" charset="0"/>
            </a:endParaRPr>
          </a:p>
        </p:txBody>
      </p:sp>
      <p:sp>
        <p:nvSpPr>
          <p:cNvPr id="49" name="Abgerundetes Rechteck 16"/>
          <p:cNvSpPr/>
          <p:nvPr/>
        </p:nvSpPr>
        <p:spPr>
          <a:xfrm>
            <a:off x="4927600" y="1782823"/>
            <a:ext cx="2674895" cy="54332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smtClean="0">
                <a:solidFill>
                  <a:schemeClr val="tx1"/>
                </a:solidFill>
              </a:rPr>
              <a:t>Cloud Native App</a:t>
            </a:r>
          </a:p>
        </p:txBody>
      </p:sp>
      <p:sp>
        <p:nvSpPr>
          <p:cNvPr id="50" name="Abgerundetes Rechteck 17"/>
          <p:cNvSpPr/>
          <p:nvPr/>
        </p:nvSpPr>
        <p:spPr>
          <a:xfrm>
            <a:off x="8199203" y="3168865"/>
            <a:ext cx="2083544" cy="50180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err="1" smtClean="0">
                <a:solidFill>
                  <a:schemeClr val="tx1"/>
                </a:solidFill>
              </a:rPr>
              <a:t>Applications</a:t>
            </a:r>
            <a:endParaRPr lang="de-DE" sz="2400" dirty="0" smtClean="0">
              <a:solidFill>
                <a:schemeClr val="tx1"/>
              </a:solidFill>
            </a:endParaRPr>
          </a:p>
        </p:txBody>
      </p:sp>
      <p:sp>
        <p:nvSpPr>
          <p:cNvPr id="51" name="Abgerundetes Rechteck 18"/>
          <p:cNvSpPr/>
          <p:nvPr/>
        </p:nvSpPr>
        <p:spPr>
          <a:xfrm>
            <a:off x="8199203" y="4212027"/>
            <a:ext cx="2083544" cy="50180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smtClean="0">
                <a:solidFill>
                  <a:schemeClr val="tx1"/>
                </a:solidFill>
              </a:rPr>
              <a:t>Container</a:t>
            </a:r>
          </a:p>
        </p:txBody>
      </p:sp>
      <p:sp>
        <p:nvSpPr>
          <p:cNvPr id="52" name="Abgerundetes Rechteck 19"/>
          <p:cNvSpPr/>
          <p:nvPr/>
        </p:nvSpPr>
        <p:spPr>
          <a:xfrm>
            <a:off x="8199203" y="5256794"/>
            <a:ext cx="2083544" cy="50180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smtClean="0">
                <a:solidFill>
                  <a:schemeClr val="tx1"/>
                </a:solidFill>
              </a:rPr>
              <a:t>Resources</a:t>
            </a:r>
          </a:p>
        </p:txBody>
      </p:sp>
      <p:sp>
        <p:nvSpPr>
          <p:cNvPr id="53" name="Rechteck 23"/>
          <p:cNvSpPr/>
          <p:nvPr/>
        </p:nvSpPr>
        <p:spPr>
          <a:xfrm>
            <a:off x="7854715" y="1683017"/>
            <a:ext cx="2561301" cy="76835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err="1" smtClean="0"/>
              <a:t>Classical</a:t>
            </a:r>
            <a:r>
              <a:rPr lang="de-DE" sz="2400" dirty="0" smtClean="0"/>
              <a:t> </a:t>
            </a:r>
            <a:r>
              <a:rPr lang="de-DE" sz="2400" dirty="0" err="1" smtClean="0"/>
              <a:t>Applications</a:t>
            </a:r>
            <a:endParaRPr lang="de-DE" sz="2400" dirty="0" smtClean="0"/>
          </a:p>
        </p:txBody>
      </p:sp>
      <p:sp>
        <p:nvSpPr>
          <p:cNvPr id="56" name="Textfeld 14"/>
          <p:cNvSpPr txBox="1"/>
          <p:nvPr/>
        </p:nvSpPr>
        <p:spPr>
          <a:xfrm>
            <a:off x="3761420" y="2584236"/>
            <a:ext cx="37096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smtClean="0">
                <a:latin typeface="+mj-lt"/>
                <a:ea typeface="Cambria Math" panose="02040503050406030204" pitchFamily="18" charset="0"/>
              </a:rPr>
              <a:t>Cluster Operating System</a:t>
            </a:r>
            <a:endParaRPr lang="de-DE" sz="2400" dirty="0">
              <a:latin typeface="+mj-lt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92150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Ops</a:t>
            </a:r>
            <a:r>
              <a:rPr lang="de-DE" dirty="0" smtClean="0"/>
              <a:t> Components </a:t>
            </a:r>
            <a:r>
              <a:rPr lang="de-DE" dirty="0" err="1" smtClean="0"/>
              <a:t>can</a:t>
            </a:r>
            <a:r>
              <a:rPr lang="de-DE" dirty="0" smtClean="0"/>
              <a:t> also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carved</a:t>
            </a:r>
            <a:r>
              <a:rPr lang="de-DE" dirty="0" smtClean="0"/>
              <a:t> out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Classical</a:t>
            </a:r>
            <a:r>
              <a:rPr lang="de-DE" dirty="0" smtClean="0"/>
              <a:t> Software.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8</a:t>
            </a:fld>
            <a:endParaRPr lang="de-DE" dirty="0"/>
          </a:p>
        </p:txBody>
      </p:sp>
      <p:sp>
        <p:nvSpPr>
          <p:cNvPr id="5" name="Rechteck 4"/>
          <p:cNvSpPr/>
          <p:nvPr/>
        </p:nvSpPr>
        <p:spPr>
          <a:xfrm>
            <a:off x="2182324" y="1614417"/>
            <a:ext cx="1388226" cy="1271847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NGINX</a:t>
            </a:r>
          </a:p>
        </p:txBody>
      </p:sp>
      <p:sp>
        <p:nvSpPr>
          <p:cNvPr id="6" name="Rechteck 5"/>
          <p:cNvSpPr/>
          <p:nvPr/>
        </p:nvSpPr>
        <p:spPr>
          <a:xfrm>
            <a:off x="2182324" y="3309031"/>
            <a:ext cx="1388226" cy="1271847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/>
              <a:t>Tomcat</a:t>
            </a:r>
            <a:endParaRPr lang="de-DE" dirty="0" smtClean="0"/>
          </a:p>
        </p:txBody>
      </p:sp>
      <p:sp>
        <p:nvSpPr>
          <p:cNvPr id="7" name="Rechteck 6"/>
          <p:cNvSpPr/>
          <p:nvPr/>
        </p:nvSpPr>
        <p:spPr>
          <a:xfrm>
            <a:off x="2182324" y="5003645"/>
            <a:ext cx="1388226" cy="1271847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MySQL</a:t>
            </a:r>
          </a:p>
        </p:txBody>
      </p:sp>
      <p:sp>
        <p:nvSpPr>
          <p:cNvPr id="8" name="Rechteck 7"/>
          <p:cNvSpPr/>
          <p:nvPr/>
        </p:nvSpPr>
        <p:spPr>
          <a:xfrm>
            <a:off x="9671593" y="1124194"/>
            <a:ext cx="434571" cy="430674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smtClean="0"/>
          </a:p>
        </p:txBody>
      </p:sp>
      <p:sp>
        <p:nvSpPr>
          <p:cNvPr id="9" name="Textfeld 8"/>
          <p:cNvSpPr txBox="1"/>
          <p:nvPr/>
        </p:nvSpPr>
        <p:spPr>
          <a:xfrm>
            <a:off x="10106164" y="1154865"/>
            <a:ext cx="1813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Ops</a:t>
            </a:r>
            <a:r>
              <a:rPr lang="de-DE" dirty="0" smtClean="0"/>
              <a:t> </a:t>
            </a:r>
            <a:r>
              <a:rPr lang="de-DE" dirty="0" err="1" smtClean="0"/>
              <a:t>component</a:t>
            </a:r>
            <a:endParaRPr lang="de-DE" dirty="0"/>
          </a:p>
        </p:txBody>
      </p:sp>
      <p:cxnSp>
        <p:nvCxnSpPr>
          <p:cNvPr id="11" name="Gerade Verbindung mit Pfeil 10"/>
          <p:cNvCxnSpPr>
            <a:stCxn id="5" idx="2"/>
            <a:endCxn id="6" idx="0"/>
          </p:cNvCxnSpPr>
          <p:nvPr/>
        </p:nvCxnSpPr>
        <p:spPr>
          <a:xfrm>
            <a:off x="2876437" y="2886264"/>
            <a:ext cx="0" cy="422767"/>
          </a:xfrm>
          <a:prstGeom prst="straightConnector1">
            <a:avLst/>
          </a:prstGeom>
          <a:ln w="31750" cmpd="sng">
            <a:solidFill>
              <a:schemeClr val="tx2"/>
            </a:solidFill>
            <a:headEnd w="lg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/>
          <p:cNvCxnSpPr>
            <a:stCxn id="6" idx="2"/>
            <a:endCxn id="7" idx="0"/>
          </p:cNvCxnSpPr>
          <p:nvPr/>
        </p:nvCxnSpPr>
        <p:spPr>
          <a:xfrm>
            <a:off x="2876437" y="4580878"/>
            <a:ext cx="0" cy="422767"/>
          </a:xfrm>
          <a:prstGeom prst="straightConnector1">
            <a:avLst/>
          </a:prstGeom>
          <a:ln w="31750" cmpd="sng">
            <a:solidFill>
              <a:schemeClr val="tx2"/>
            </a:solidFill>
            <a:headEnd w="lg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hteck 15"/>
          <p:cNvSpPr/>
          <p:nvPr/>
        </p:nvSpPr>
        <p:spPr>
          <a:xfrm>
            <a:off x="3753431" y="1973646"/>
            <a:ext cx="511232" cy="553388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smtClean="0"/>
          </a:p>
        </p:txBody>
      </p:sp>
      <p:sp>
        <p:nvSpPr>
          <p:cNvPr id="17" name="Rechteck 16"/>
          <p:cNvSpPr/>
          <p:nvPr/>
        </p:nvSpPr>
        <p:spPr>
          <a:xfrm>
            <a:off x="4417063" y="1973646"/>
            <a:ext cx="511232" cy="553388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smtClean="0"/>
          </a:p>
        </p:txBody>
      </p:sp>
      <p:sp>
        <p:nvSpPr>
          <p:cNvPr id="18" name="Rechteck 17"/>
          <p:cNvSpPr/>
          <p:nvPr/>
        </p:nvSpPr>
        <p:spPr>
          <a:xfrm>
            <a:off x="3753431" y="3647275"/>
            <a:ext cx="511232" cy="553388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smtClean="0"/>
          </a:p>
        </p:txBody>
      </p:sp>
      <p:sp>
        <p:nvSpPr>
          <p:cNvPr id="19" name="Rechteck 18"/>
          <p:cNvSpPr/>
          <p:nvPr/>
        </p:nvSpPr>
        <p:spPr>
          <a:xfrm>
            <a:off x="4417063" y="3647275"/>
            <a:ext cx="511232" cy="553388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smtClean="0"/>
          </a:p>
        </p:txBody>
      </p:sp>
      <p:sp>
        <p:nvSpPr>
          <p:cNvPr id="20" name="Rechteck 19"/>
          <p:cNvSpPr/>
          <p:nvPr/>
        </p:nvSpPr>
        <p:spPr>
          <a:xfrm>
            <a:off x="5091779" y="3647275"/>
            <a:ext cx="511232" cy="553388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smtClean="0"/>
          </a:p>
        </p:txBody>
      </p:sp>
      <p:sp>
        <p:nvSpPr>
          <p:cNvPr id="21" name="Rechteck 20"/>
          <p:cNvSpPr/>
          <p:nvPr/>
        </p:nvSpPr>
        <p:spPr>
          <a:xfrm>
            <a:off x="3783361" y="5362874"/>
            <a:ext cx="511232" cy="553388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smtClean="0"/>
          </a:p>
        </p:txBody>
      </p:sp>
      <p:sp>
        <p:nvSpPr>
          <p:cNvPr id="22" name="Textfeld 21"/>
          <p:cNvSpPr txBox="1"/>
          <p:nvPr/>
        </p:nvSpPr>
        <p:spPr>
          <a:xfrm>
            <a:off x="6059488" y="1646308"/>
            <a:ext cx="298030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de-DE" dirty="0" err="1"/>
              <a:t>O</a:t>
            </a:r>
            <a:r>
              <a:rPr lang="de-DE" dirty="0" err="1" smtClean="0"/>
              <a:t>ps</a:t>
            </a:r>
            <a:r>
              <a:rPr lang="de-DE" dirty="0" smtClean="0"/>
              <a:t> </a:t>
            </a:r>
            <a:r>
              <a:rPr lang="de-DE" dirty="0" err="1" smtClean="0"/>
              <a:t>component</a:t>
            </a:r>
            <a:r>
              <a:rPr lang="de-DE" dirty="0" smtClean="0"/>
              <a:t> but </a:t>
            </a:r>
            <a:r>
              <a:rPr lang="de-DE" dirty="0" err="1" smtClean="0"/>
              <a:t>has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integrated</a:t>
            </a:r>
            <a:r>
              <a:rPr lang="de-DE" dirty="0" smtClean="0"/>
              <a:t> </a:t>
            </a:r>
            <a:r>
              <a:rPr lang="de-DE" dirty="0" err="1" smtClean="0"/>
              <a:t>into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err="1" smtClean="0"/>
              <a:t>cloud</a:t>
            </a:r>
            <a:r>
              <a:rPr lang="de-DE" dirty="0" smtClean="0"/>
              <a:t> </a:t>
            </a:r>
            <a:r>
              <a:rPr lang="de-DE" dirty="0" err="1" smtClean="0"/>
              <a:t>infrastructure</a:t>
            </a:r>
            <a:endParaRPr lang="de-DE" dirty="0" smtClean="0"/>
          </a:p>
          <a:p>
            <a:pPr marL="342900" indent="-342900">
              <a:buFont typeface="+mj-lt"/>
              <a:buAutoNum type="arabicPeriod"/>
            </a:pPr>
            <a:r>
              <a:rPr lang="de-DE" dirty="0" err="1" smtClean="0"/>
              <a:t>Replace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cloud</a:t>
            </a:r>
            <a:r>
              <a:rPr lang="de-DE" dirty="0" smtClean="0"/>
              <a:t> </a:t>
            </a:r>
            <a:br>
              <a:rPr lang="de-DE" dirty="0" smtClean="0"/>
            </a:br>
            <a:r>
              <a:rPr lang="de-DE" dirty="0" err="1" smtClean="0"/>
              <a:t>infrastructure</a:t>
            </a:r>
            <a:endParaRPr lang="de-DE" dirty="0" smtClean="0"/>
          </a:p>
        </p:txBody>
      </p:sp>
      <p:sp>
        <p:nvSpPr>
          <p:cNvPr id="23" name="Textfeld 22"/>
          <p:cNvSpPr txBox="1"/>
          <p:nvPr/>
        </p:nvSpPr>
        <p:spPr>
          <a:xfrm>
            <a:off x="6046071" y="3309031"/>
            <a:ext cx="344838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Ops</a:t>
            </a:r>
            <a:r>
              <a:rPr lang="de-DE" dirty="0" smtClean="0"/>
              <a:t> </a:t>
            </a:r>
            <a:r>
              <a:rPr lang="de-DE" dirty="0" err="1" smtClean="0"/>
              <a:t>component</a:t>
            </a:r>
            <a:r>
              <a:rPr lang="de-DE" dirty="0" smtClean="0"/>
              <a:t>. </a:t>
            </a:r>
            <a:r>
              <a:rPr lang="de-DE" dirty="0" err="1" smtClean="0"/>
              <a:t>Possible</a:t>
            </a:r>
            <a:r>
              <a:rPr lang="de-DE" dirty="0" smtClean="0"/>
              <a:t> </a:t>
            </a:r>
            <a:br>
              <a:rPr lang="de-DE" dirty="0" smtClean="0"/>
            </a:br>
            <a:r>
              <a:rPr lang="de-DE" dirty="0" err="1" smtClean="0"/>
              <a:t>modifications</a:t>
            </a:r>
            <a:r>
              <a:rPr lang="de-DE" dirty="0" smtClean="0"/>
              <a:t>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 err="1" smtClean="0"/>
              <a:t>Configure</a:t>
            </a:r>
            <a:r>
              <a:rPr lang="de-DE" dirty="0" smtClean="0"/>
              <a:t> </a:t>
            </a:r>
            <a:r>
              <a:rPr lang="de-DE" dirty="0" err="1" smtClean="0"/>
              <a:t>used</a:t>
            </a:r>
            <a:r>
              <a:rPr lang="de-DE" dirty="0" smtClean="0"/>
              <a:t> </a:t>
            </a:r>
            <a:r>
              <a:rPr lang="de-DE" dirty="0" err="1" smtClean="0"/>
              <a:t>endpoints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environment</a:t>
            </a:r>
            <a:r>
              <a:rPr lang="de-DE" dirty="0" smtClean="0"/>
              <a:t> variables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 smtClean="0"/>
              <a:t>Remove </a:t>
            </a:r>
            <a:r>
              <a:rPr lang="de-DE" dirty="0" err="1" smtClean="0"/>
              <a:t>cross-instance</a:t>
            </a:r>
            <a:r>
              <a:rPr lang="de-DE" dirty="0" smtClean="0"/>
              <a:t> </a:t>
            </a:r>
            <a:r>
              <a:rPr lang="de-DE" dirty="0" err="1" smtClean="0"/>
              <a:t>state</a:t>
            </a:r>
            <a:endParaRPr lang="de-DE" dirty="0"/>
          </a:p>
        </p:txBody>
      </p:sp>
      <p:sp>
        <p:nvSpPr>
          <p:cNvPr id="24" name="Textfeld 23"/>
          <p:cNvSpPr txBox="1"/>
          <p:nvPr/>
        </p:nvSpPr>
        <p:spPr>
          <a:xfrm>
            <a:off x="6061058" y="5045707"/>
            <a:ext cx="342914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de-DE" dirty="0" smtClean="0"/>
              <a:t>Single </a:t>
            </a:r>
            <a:r>
              <a:rPr lang="de-DE" dirty="0" err="1" smtClean="0"/>
              <a:t>instance</a:t>
            </a:r>
            <a:endParaRPr lang="de-DE" dirty="0" smtClean="0"/>
          </a:p>
          <a:p>
            <a:pPr marL="342900" indent="-342900">
              <a:buFont typeface="+mj-lt"/>
              <a:buAutoNum type="arabicPeriod"/>
            </a:pPr>
            <a:r>
              <a:rPr lang="de-DE" dirty="0" err="1" smtClean="0"/>
              <a:t>Use</a:t>
            </a:r>
            <a:r>
              <a:rPr lang="de-DE" dirty="0" smtClean="0"/>
              <a:t> a cluster-version like </a:t>
            </a:r>
            <a:br>
              <a:rPr lang="de-DE" dirty="0" smtClean="0"/>
            </a:br>
            <a:r>
              <a:rPr lang="de-DE" dirty="0" err="1" smtClean="0"/>
              <a:t>Galera</a:t>
            </a:r>
            <a:r>
              <a:rPr lang="de-DE" dirty="0" smtClean="0"/>
              <a:t> </a:t>
            </a:r>
            <a:r>
              <a:rPr lang="de-DE" dirty="0" err="1" smtClean="0"/>
              <a:t>or</a:t>
            </a:r>
            <a:r>
              <a:rPr lang="de-DE" dirty="0" smtClean="0"/>
              <a:t> </a:t>
            </a:r>
            <a:r>
              <a:rPr lang="de-DE" dirty="0" err="1" smtClean="0"/>
              <a:t>Vitess</a:t>
            </a:r>
            <a:endParaRPr lang="de-DE" dirty="0" smtClean="0"/>
          </a:p>
          <a:p>
            <a:pPr marL="342900" indent="-342900">
              <a:buFont typeface="+mj-lt"/>
              <a:buAutoNum type="arabicPeriod"/>
            </a:pPr>
            <a:r>
              <a:rPr lang="de-DE" dirty="0" err="1" smtClean="0"/>
              <a:t>Operate</a:t>
            </a:r>
            <a:r>
              <a:rPr lang="de-DE" dirty="0" smtClean="0"/>
              <a:t> outside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cloud</a:t>
            </a:r>
            <a:endParaRPr lang="de-DE" dirty="0" smtClean="0"/>
          </a:p>
        </p:txBody>
      </p:sp>
      <p:sp>
        <p:nvSpPr>
          <p:cNvPr id="4" name="Textfeld 3"/>
          <p:cNvSpPr txBox="1"/>
          <p:nvPr/>
        </p:nvSpPr>
        <p:spPr>
          <a:xfrm>
            <a:off x="2360911" y="1092303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smtClean="0"/>
              <a:t>Sample:</a:t>
            </a:r>
            <a:endParaRPr lang="de-DE" b="1" dirty="0"/>
          </a:p>
        </p:txBody>
      </p:sp>
    </p:spTree>
    <p:extLst>
      <p:ext uri="{BB962C8B-B14F-4D97-AF65-F5344CB8AC3E}">
        <p14:creationId xmlns:p14="http://schemas.microsoft.com/office/powerpoint/2010/main" val="9344879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587957869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86" name="think-cell Folie" r:id="rId4" imgW="290" imgH="290" progId="TCLayout.ActiveDocument.1">
                  <p:embed/>
                </p:oleObj>
              </mc:Choice>
              <mc:Fallback>
                <p:oleObj name="think-cell Folie" r:id="rId4" imgW="290" imgH="29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/>
          <p:cNvSpPr/>
          <p:nvPr/>
        </p:nvSpPr>
        <p:spPr>
          <a:xfrm>
            <a:off x="1055823" y="2624920"/>
            <a:ext cx="9575800" cy="348540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The Cloud Native Stack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9</a:t>
            </a:fld>
            <a:endParaRPr lang="de-DE" dirty="0"/>
          </a:p>
        </p:txBody>
      </p:sp>
      <p:sp>
        <p:nvSpPr>
          <p:cNvPr id="5" name="Rechteck 4"/>
          <p:cNvSpPr/>
          <p:nvPr/>
        </p:nvSpPr>
        <p:spPr>
          <a:xfrm>
            <a:off x="1271430" y="4086558"/>
            <a:ext cx="9144587" cy="76835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6" name="Rechteck 5"/>
          <p:cNvSpPr/>
          <p:nvPr/>
        </p:nvSpPr>
        <p:spPr>
          <a:xfrm>
            <a:off x="1271430" y="3080916"/>
            <a:ext cx="9144587" cy="76835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8" name="Rechteck 7"/>
          <p:cNvSpPr/>
          <p:nvPr/>
        </p:nvSpPr>
        <p:spPr>
          <a:xfrm>
            <a:off x="1271430" y="1683993"/>
            <a:ext cx="6428219" cy="76835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9" name="Rechteck 8"/>
          <p:cNvSpPr/>
          <p:nvPr/>
        </p:nvSpPr>
        <p:spPr>
          <a:xfrm>
            <a:off x="1280698" y="5128651"/>
            <a:ext cx="9135320" cy="768350"/>
          </a:xfrm>
          <a:prstGeom prst="rect">
            <a:avLst/>
          </a:prstGeom>
          <a:solidFill>
            <a:srgbClr val="386B9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13" name="Textfeld 12"/>
          <p:cNvSpPr txBox="1"/>
          <p:nvPr/>
        </p:nvSpPr>
        <p:spPr>
          <a:xfrm>
            <a:off x="4074922" y="5256794"/>
            <a:ext cx="30052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Cluster </a:t>
            </a:r>
            <a:r>
              <a:rPr lang="de-DE" sz="2400" dirty="0" err="1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Virtualization</a:t>
            </a:r>
            <a:endParaRPr lang="de-DE" sz="2400" dirty="0">
              <a:solidFill>
                <a:schemeClr val="bg1"/>
              </a:solidFill>
              <a:latin typeface="+mj-lt"/>
              <a:ea typeface="Cambria Math" panose="02040503050406030204" pitchFamily="18" charset="0"/>
            </a:endParaRPr>
          </a:p>
        </p:txBody>
      </p:sp>
      <p:sp>
        <p:nvSpPr>
          <p:cNvPr id="14" name="Textfeld 13"/>
          <p:cNvSpPr txBox="1"/>
          <p:nvPr/>
        </p:nvSpPr>
        <p:spPr>
          <a:xfrm>
            <a:off x="4040820" y="4229806"/>
            <a:ext cx="26340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Cluster Scheduler</a:t>
            </a:r>
            <a:endParaRPr lang="de-DE" sz="2400" dirty="0">
              <a:solidFill>
                <a:schemeClr val="bg1"/>
              </a:solidFill>
              <a:latin typeface="+mj-lt"/>
              <a:ea typeface="Cambria Math" panose="02040503050406030204" pitchFamily="18" charset="0"/>
            </a:endParaRPr>
          </a:p>
        </p:txBody>
      </p:sp>
      <p:sp>
        <p:nvSpPr>
          <p:cNvPr id="15" name="Textfeld 14"/>
          <p:cNvSpPr txBox="1"/>
          <p:nvPr/>
        </p:nvSpPr>
        <p:spPr>
          <a:xfrm>
            <a:off x="4040820" y="3219665"/>
            <a:ext cx="29562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Cluster </a:t>
            </a:r>
            <a:r>
              <a:rPr lang="de-DE" sz="2400" dirty="0" err="1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Orchestrator</a:t>
            </a:r>
            <a:endParaRPr lang="de-DE" sz="2400" dirty="0">
              <a:solidFill>
                <a:schemeClr val="bg1"/>
              </a:solidFill>
              <a:latin typeface="+mj-lt"/>
              <a:ea typeface="Cambria Math" panose="02040503050406030204" pitchFamily="18" charset="0"/>
            </a:endParaRPr>
          </a:p>
        </p:txBody>
      </p:sp>
      <p:sp>
        <p:nvSpPr>
          <p:cNvPr id="16" name="Textfeld 15"/>
          <p:cNvSpPr txBox="1"/>
          <p:nvPr/>
        </p:nvSpPr>
        <p:spPr>
          <a:xfrm>
            <a:off x="1431224" y="1611230"/>
            <a:ext cx="39240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Cloud Native </a:t>
            </a:r>
            <a:br>
              <a:rPr lang="de-DE" sz="2400" dirty="0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</a:br>
            <a:r>
              <a:rPr lang="de-DE" sz="2400" dirty="0" err="1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Application</a:t>
            </a:r>
            <a:r>
              <a:rPr lang="de-DE" sz="2400" dirty="0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 </a:t>
            </a:r>
            <a:r>
              <a:rPr lang="de-DE" sz="2400" dirty="0" err="1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Platform</a:t>
            </a:r>
            <a:endParaRPr lang="de-DE" sz="2400" dirty="0">
              <a:solidFill>
                <a:schemeClr val="bg1"/>
              </a:solidFill>
              <a:latin typeface="+mj-lt"/>
              <a:ea typeface="Cambria Math" panose="02040503050406030204" pitchFamily="18" charset="0"/>
            </a:endParaRPr>
          </a:p>
        </p:txBody>
      </p:sp>
      <p:sp>
        <p:nvSpPr>
          <p:cNvPr id="17" name="Abgerundetes Rechteck 16"/>
          <p:cNvSpPr/>
          <p:nvPr/>
        </p:nvSpPr>
        <p:spPr>
          <a:xfrm>
            <a:off x="4927600" y="1782823"/>
            <a:ext cx="2674895" cy="54332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smtClean="0">
                <a:solidFill>
                  <a:schemeClr val="tx1"/>
                </a:solidFill>
              </a:rPr>
              <a:t>Cloud Native App</a:t>
            </a:r>
          </a:p>
        </p:txBody>
      </p:sp>
      <p:sp>
        <p:nvSpPr>
          <p:cNvPr id="19" name="Abgerundetes Rechteck 18"/>
          <p:cNvSpPr/>
          <p:nvPr/>
        </p:nvSpPr>
        <p:spPr>
          <a:xfrm>
            <a:off x="8199203" y="4212027"/>
            <a:ext cx="2083544" cy="50180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smtClean="0">
                <a:solidFill>
                  <a:schemeClr val="tx1"/>
                </a:solidFill>
              </a:rPr>
              <a:t>Container</a:t>
            </a:r>
          </a:p>
        </p:txBody>
      </p:sp>
      <p:sp>
        <p:nvSpPr>
          <p:cNvPr id="20" name="Abgerundetes Rechteck 19"/>
          <p:cNvSpPr/>
          <p:nvPr/>
        </p:nvSpPr>
        <p:spPr>
          <a:xfrm>
            <a:off x="8199203" y="5256794"/>
            <a:ext cx="2083544" cy="50180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smtClean="0">
                <a:solidFill>
                  <a:schemeClr val="tx1"/>
                </a:solidFill>
              </a:rPr>
              <a:t>Resources</a:t>
            </a:r>
          </a:p>
        </p:txBody>
      </p:sp>
      <p:sp>
        <p:nvSpPr>
          <p:cNvPr id="24" name="Rechteck 23"/>
          <p:cNvSpPr/>
          <p:nvPr/>
        </p:nvSpPr>
        <p:spPr>
          <a:xfrm>
            <a:off x="7854715" y="1683017"/>
            <a:ext cx="2561301" cy="76835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err="1" smtClean="0"/>
              <a:t>Classical</a:t>
            </a:r>
            <a:r>
              <a:rPr lang="de-DE" sz="2400" dirty="0" smtClean="0"/>
              <a:t> </a:t>
            </a:r>
            <a:r>
              <a:rPr lang="de-DE" sz="2400" dirty="0" err="1" smtClean="0"/>
              <a:t>Applications</a:t>
            </a:r>
            <a:endParaRPr lang="de-DE" sz="2400" dirty="0" smtClean="0"/>
          </a:p>
        </p:txBody>
      </p:sp>
      <p:sp>
        <p:nvSpPr>
          <p:cNvPr id="27" name="Textfeld 14"/>
          <p:cNvSpPr txBox="1"/>
          <p:nvPr/>
        </p:nvSpPr>
        <p:spPr>
          <a:xfrm>
            <a:off x="3761420" y="2584236"/>
            <a:ext cx="37096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smtClean="0">
                <a:latin typeface="+mj-lt"/>
                <a:ea typeface="Cambria Math" panose="02040503050406030204" pitchFamily="18" charset="0"/>
              </a:rPr>
              <a:t>Cluster Operating System</a:t>
            </a:r>
            <a:endParaRPr lang="de-DE" sz="2400" dirty="0">
              <a:latin typeface="+mj-lt"/>
              <a:ea typeface="Cambria Math" panose="02040503050406030204" pitchFamily="18" charset="0"/>
            </a:endParaRPr>
          </a:p>
        </p:txBody>
      </p:sp>
      <p:sp>
        <p:nvSpPr>
          <p:cNvPr id="21" name="Rechteck 4"/>
          <p:cNvSpPr/>
          <p:nvPr/>
        </p:nvSpPr>
        <p:spPr>
          <a:xfrm>
            <a:off x="1267446" y="3658859"/>
            <a:ext cx="9144587" cy="19764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18" name="Abgerundetes Rechteck 17"/>
          <p:cNvSpPr/>
          <p:nvPr/>
        </p:nvSpPr>
        <p:spPr>
          <a:xfrm>
            <a:off x="8199203" y="3168865"/>
            <a:ext cx="2083544" cy="50180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err="1" smtClean="0">
                <a:solidFill>
                  <a:schemeClr val="tx1"/>
                </a:solidFill>
              </a:rPr>
              <a:t>Applications</a:t>
            </a:r>
            <a:endParaRPr lang="de-DE" sz="24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3523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qaware-folienmaster-1.01">
  <a:themeElements>
    <a:clrScheme name="QAware_Colors">
      <a:dk1>
        <a:srgbClr val="000000"/>
      </a:dk1>
      <a:lt1>
        <a:sysClr val="window" lastClr="FFFFFF"/>
      </a:lt1>
      <a:dk2>
        <a:srgbClr val="666666"/>
      </a:dk2>
      <a:lt2>
        <a:srgbClr val="D2D2D2"/>
      </a:lt2>
      <a:accent1>
        <a:srgbClr val="B34316"/>
      </a:accent1>
      <a:accent2>
        <a:srgbClr val="C84B23"/>
      </a:accent2>
      <a:accent3>
        <a:srgbClr val="CC4B29"/>
      </a:accent3>
      <a:accent4>
        <a:srgbClr val="386B9B"/>
      </a:accent4>
      <a:accent5>
        <a:srgbClr val="619CBB"/>
      </a:accent5>
      <a:accent6>
        <a:srgbClr val="B1D5E3"/>
      </a:accent6>
      <a:hlink>
        <a:srgbClr val="11365A"/>
      </a:hlink>
      <a:folHlink>
        <a:srgbClr val="B2B2B2"/>
      </a:folHlink>
    </a:clrScheme>
    <a:fontScheme name="Office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4"/>
        </a:solidFill>
        <a:ln>
          <a:solidFill>
            <a:schemeClr val="accent4"/>
          </a:solidFill>
        </a:ln>
        <a:effectLst/>
      </a:spPr>
      <a:bodyPr rtlCol="0" anchor="ctr"/>
      <a:lstStyle>
        <a:defPPr algn="ctr">
          <a:defRPr dirty="0" err="1" smtClean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31750" cmpd="sng">
          <a:solidFill>
            <a:schemeClr val="tx2"/>
          </a:solidFill>
          <a:headEnd w="lg" len="med"/>
          <a:tailEnd type="triangle" w="med" len="med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82</TotalTime>
  <Words>386</Words>
  <Application>Microsoft Macintosh PowerPoint</Application>
  <PresentationFormat>Widescreen</PresentationFormat>
  <Paragraphs>139</Paragraphs>
  <Slides>13</Slides>
  <Notes>2</Notes>
  <HiddenSlides>3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3" baseType="lpstr">
      <vt:lpstr>Alegreya Sans Black</vt:lpstr>
      <vt:lpstr>Arial</vt:lpstr>
      <vt:lpstr>Arial Narrow</vt:lpstr>
      <vt:lpstr>Calibri</vt:lpstr>
      <vt:lpstr>Cambria Math</vt:lpstr>
      <vt:lpstr>Lucida Grande</vt:lpstr>
      <vt:lpstr>Source Code Pro</vt:lpstr>
      <vt:lpstr>Wingdings</vt:lpstr>
      <vt:lpstr>qaware-folienmaster-1.01</vt:lpstr>
      <vt:lpstr>think-cell Folie</vt:lpstr>
      <vt:lpstr>PowerPoint Presentation</vt:lpstr>
      <vt:lpstr>PowerPoint Presentation</vt:lpstr>
      <vt:lpstr>The Cloud Native Stack</vt:lpstr>
      <vt:lpstr>The Cloud Native Stack</vt:lpstr>
      <vt:lpstr>PowerPoint Presentation</vt:lpstr>
      <vt:lpstr>PowerPoint Presentation</vt:lpstr>
      <vt:lpstr>The Cloud Native Stack</vt:lpstr>
      <vt:lpstr>Ops Components can also be carved out of Classical Software.</vt:lpstr>
      <vt:lpstr>The Cloud Native Stack</vt:lpstr>
      <vt:lpstr>Cluster Orchestration: The Composition Part</vt:lpstr>
      <vt:lpstr>Docker Compose</vt:lpstr>
      <vt:lpstr>Docker Compose Overview</vt:lpstr>
      <vt:lpstr>Compose: Building and Wiring Multiple Containers Locally.</vt:lpstr>
    </vt:vector>
  </TitlesOfParts>
  <Company>QAware GmbH</Company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Grundlagen von Kommunikationssystemen im Internet</dc:title>
  <dc:creator>Christine Kantsperger</dc:creator>
  <cp:lastModifiedBy>Josef Adersberger</cp:lastModifiedBy>
  <cp:revision>550</cp:revision>
  <dcterms:created xsi:type="dcterms:W3CDTF">2014-10-08T07:51:16Z</dcterms:created>
  <dcterms:modified xsi:type="dcterms:W3CDTF">2016-11-07T13:49:04Z</dcterms:modified>
</cp:coreProperties>
</file>